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256" r:id="rId2"/>
    <p:sldId id="257" r:id="rId3"/>
    <p:sldId id="258" r:id="rId4"/>
    <p:sldId id="259" r:id="rId5"/>
    <p:sldId id="260" r:id="rId6"/>
    <p:sldId id="347" r:id="rId7"/>
    <p:sldId id="261" r:id="rId8"/>
    <p:sldId id="262" r:id="rId9"/>
    <p:sldId id="263" r:id="rId10"/>
    <p:sldId id="379" r:id="rId11"/>
    <p:sldId id="264" r:id="rId12"/>
    <p:sldId id="354" r:id="rId13"/>
    <p:sldId id="349" r:id="rId14"/>
    <p:sldId id="355" r:id="rId15"/>
    <p:sldId id="356" r:id="rId16"/>
    <p:sldId id="357" r:id="rId17"/>
    <p:sldId id="380" r:id="rId18"/>
    <p:sldId id="358" r:id="rId19"/>
    <p:sldId id="359" r:id="rId20"/>
    <p:sldId id="360" r:id="rId21"/>
    <p:sldId id="361" r:id="rId22"/>
    <p:sldId id="363" r:id="rId23"/>
    <p:sldId id="364" r:id="rId24"/>
    <p:sldId id="365" r:id="rId25"/>
    <p:sldId id="366" r:id="rId26"/>
    <p:sldId id="367" r:id="rId27"/>
    <p:sldId id="362" r:id="rId28"/>
    <p:sldId id="389" r:id="rId29"/>
    <p:sldId id="368" r:id="rId30"/>
    <p:sldId id="388" r:id="rId31"/>
    <p:sldId id="369" r:id="rId32"/>
    <p:sldId id="370" r:id="rId33"/>
    <p:sldId id="371" r:id="rId34"/>
    <p:sldId id="372" r:id="rId35"/>
    <p:sldId id="387" r:id="rId36"/>
    <p:sldId id="373" r:id="rId37"/>
    <p:sldId id="374" r:id="rId38"/>
    <p:sldId id="375" r:id="rId39"/>
    <p:sldId id="376" r:id="rId40"/>
    <p:sldId id="377" r:id="rId41"/>
    <p:sldId id="378" r:id="rId42"/>
    <p:sldId id="384" r:id="rId43"/>
    <p:sldId id="385" r:id="rId44"/>
    <p:sldId id="386" r:id="rId45"/>
    <p:sldId id="419" r:id="rId46"/>
    <p:sldId id="391" r:id="rId47"/>
    <p:sldId id="390" r:id="rId48"/>
    <p:sldId id="307" r:id="rId49"/>
    <p:sldId id="288" r:id="rId50"/>
    <p:sldId id="348" r:id="rId51"/>
    <p:sldId id="346" r:id="rId52"/>
    <p:sldId id="290" r:id="rId53"/>
    <p:sldId id="291" r:id="rId54"/>
    <p:sldId id="292" r:id="rId55"/>
    <p:sldId id="316" r:id="rId56"/>
    <p:sldId id="293" r:id="rId57"/>
    <p:sldId id="294" r:id="rId58"/>
    <p:sldId id="345" r:id="rId59"/>
    <p:sldId id="289" r:id="rId60"/>
    <p:sldId id="381" r:id="rId61"/>
    <p:sldId id="382" r:id="rId62"/>
    <p:sldId id="383" r:id="rId63"/>
    <p:sldId id="394" r:id="rId64"/>
    <p:sldId id="393" r:id="rId65"/>
    <p:sldId id="395" r:id="rId66"/>
    <p:sldId id="396" r:id="rId67"/>
    <p:sldId id="397" r:id="rId68"/>
    <p:sldId id="398" r:id="rId69"/>
    <p:sldId id="399" r:id="rId70"/>
    <p:sldId id="400" r:id="rId71"/>
    <p:sldId id="401" r:id="rId72"/>
    <p:sldId id="402" r:id="rId73"/>
    <p:sldId id="403" r:id="rId74"/>
    <p:sldId id="404" r:id="rId75"/>
    <p:sldId id="405" r:id="rId76"/>
    <p:sldId id="406" r:id="rId77"/>
    <p:sldId id="407" r:id="rId78"/>
    <p:sldId id="408" r:id="rId79"/>
    <p:sldId id="409" r:id="rId80"/>
    <p:sldId id="410" r:id="rId81"/>
    <p:sldId id="411" r:id="rId82"/>
    <p:sldId id="412" r:id="rId83"/>
    <p:sldId id="413" r:id="rId84"/>
    <p:sldId id="414" r:id="rId85"/>
    <p:sldId id="415" r:id="rId86"/>
    <p:sldId id="416" r:id="rId87"/>
    <p:sldId id="417" r:id="rId88"/>
    <p:sldId id="418" r:id="rId89"/>
    <p:sldId id="299" r:id="rId90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9078"/>
    <a:srgbClr val="EA9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>
      <p:cViewPr varScale="1">
        <p:scale>
          <a:sx n="92" d="100"/>
          <a:sy n="92" d="100"/>
        </p:scale>
        <p:origin x="46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18T15:28:08.465" idx="2">
    <p:pos x="5350" y="1283"/>
    <p:text>The example doesn't show multiple selectors.</p:text>
    <p:extLst>
      <p:ext uri="{C676402C-5697-4E1C-873F-D02D1690AC5C}">
        <p15:threadingInfo xmlns:p15="http://schemas.microsoft.com/office/powerpoint/2012/main" timeZoneBias="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85C33-AC4B-414E-A751-DD2BA5164A7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A7DC5-F1F6-4D4A-B996-FB1C8D7C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934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54AD9-616C-4BFF-A3DB-D3A69DE6A27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830A3-BB98-487A-ACCE-FA754011A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876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up hex code for blue</a:t>
            </a:r>
          </a:p>
        </p:txBody>
      </p:sp>
    </p:spTree>
    <p:extLst>
      <p:ext uri="{BB962C8B-B14F-4D97-AF65-F5344CB8AC3E}">
        <p14:creationId xmlns:p14="http://schemas.microsoft.com/office/powerpoint/2010/main" val="373770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up hex code for blue</a:t>
            </a:r>
          </a:p>
        </p:txBody>
      </p:sp>
    </p:spTree>
    <p:extLst>
      <p:ext uri="{BB962C8B-B14F-4D97-AF65-F5344CB8AC3E}">
        <p14:creationId xmlns:p14="http://schemas.microsoft.com/office/powerpoint/2010/main" val="1542894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Website live example </a:t>
            </a:r>
          </a:p>
        </p:txBody>
      </p:sp>
    </p:spTree>
    <p:extLst>
      <p:ext uri="{BB962C8B-B14F-4D97-AF65-F5344CB8AC3E}">
        <p14:creationId xmlns:p14="http://schemas.microsoft.com/office/powerpoint/2010/main" val="1716823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12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256?</a:t>
            </a:r>
          </a:p>
        </p:txBody>
      </p:sp>
    </p:spTree>
    <p:extLst>
      <p:ext uri="{BB962C8B-B14F-4D97-AF65-F5344CB8AC3E}">
        <p14:creationId xmlns:p14="http://schemas.microsoft.com/office/powerpoint/2010/main" val="194390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256?</a:t>
            </a:r>
          </a:p>
        </p:txBody>
      </p:sp>
    </p:spTree>
    <p:extLst>
      <p:ext uri="{BB962C8B-B14F-4D97-AF65-F5344CB8AC3E}">
        <p14:creationId xmlns:p14="http://schemas.microsoft.com/office/powerpoint/2010/main" val="1618182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BC141-C525-495E-81BF-5A57A2848847}" type="datetime1">
              <a:rPr lang="en-US" smtClean="0"/>
              <a:t>1/18/18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rgbClr val="5F5F5F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28D2D-497D-4173-A905-8C8593511061}" type="datetime1">
              <a:rPr lang="en-US" smtClean="0"/>
              <a:t>1/18/18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E378-19DB-4C96-9970-399F945C5419}" type="datetime1">
              <a:rPr lang="en-US" smtClean="0"/>
              <a:t>1/18/18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484FA-8140-4194-AFB3-30E508373E87}" type="datetime1">
              <a:rPr lang="en-US" smtClean="0"/>
              <a:t>1/18/18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A2DAE-C90F-4AC8-B5B2-062231EFC319}" type="datetime1">
              <a:rPr lang="en-US" smtClean="0"/>
              <a:t>1/18/18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54170" y="406400"/>
            <a:ext cx="4696459" cy="761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6864" y="2101710"/>
            <a:ext cx="11317605" cy="55505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rgbClr val="5F5F5F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3F065-E5F9-4CE2-83EB-4EC74FE1D398}" type="datetime1">
              <a:rPr lang="en-US" smtClean="0"/>
              <a:t>1/18/18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37300" y="9336278"/>
            <a:ext cx="30543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css_websafe_fonts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aronbronow.github.io/svc-class-jan-2018/demos/link-color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carpenumidium/full/XKpzqb/" TargetMode="External"/><Relationship Id="rId2" Type="http://schemas.openxmlformats.org/officeDocument/2006/relationships/hyperlink" Target="http://kweeket.github.io/demos/background-images.html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codepen.io/grayghostvisuals/full/zKvCm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1168400"/>
            <a:ext cx="4394200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1143000"/>
            <a:ext cx="3111500" cy="439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10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639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78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91700" y="0"/>
            <a:ext cx="3213100" cy="125730"/>
          </a:xfrm>
          <a:custGeom>
            <a:avLst/>
            <a:gdLst/>
            <a:ahLst/>
            <a:cxnLst/>
            <a:rect l="l" t="t" r="r" b="b"/>
            <a:pathLst>
              <a:path w="3213100" h="125730">
                <a:moveTo>
                  <a:pt x="0" y="0"/>
                </a:moveTo>
                <a:lnTo>
                  <a:pt x="3213099" y="0"/>
                </a:lnTo>
                <a:lnTo>
                  <a:pt x="3213100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40200" y="5943600"/>
            <a:ext cx="4724400" cy="3449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rgbClr val="565B5F"/>
                </a:solidFill>
                <a:latin typeface="Bebas Neue Bold"/>
                <a:cs typeface="Bebas Neue Bold"/>
              </a:rPr>
              <a:t>HTML &amp; CSS: FUNDAMENTALS OF DEVELOPMENT</a:t>
            </a:r>
          </a:p>
          <a:p>
            <a:pPr marL="353060" marR="345440" algn="ctr">
              <a:lnSpc>
                <a:spcPct val="154000"/>
              </a:lnSpc>
              <a:spcBef>
                <a:spcPts val="395"/>
              </a:spcBef>
            </a:pP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Instructor: </a:t>
            </a:r>
            <a:r>
              <a:rPr lang="en-US" sz="2300" dirty="0">
                <a:solidFill>
                  <a:srgbClr val="565B5F"/>
                </a:solidFill>
                <a:latin typeface="Georgia"/>
                <a:cs typeface="Georgia"/>
              </a:rPr>
              <a:t>Aaron Bronow </a:t>
            </a:r>
            <a:r>
              <a:rPr sz="2300" spc="-25" dirty="0">
                <a:solidFill>
                  <a:srgbClr val="565B5F"/>
                </a:solidFill>
                <a:latin typeface="Georgia"/>
                <a:cs typeface="Georgia"/>
              </a:rPr>
              <a:t>Week </a:t>
            </a: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2</a:t>
            </a:r>
            <a:endParaRPr sz="23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Dev tools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46307-2D78-4DDB-AE93-89A0EAB6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44" y="3124200"/>
            <a:ext cx="8672512" cy="62496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39A4D9-AA81-47E8-8606-27BAEA73AA6B}"/>
              </a:ext>
            </a:extLst>
          </p:cNvPr>
          <p:cNvSpPr/>
          <p:nvPr/>
        </p:nvSpPr>
        <p:spPr>
          <a:xfrm>
            <a:off x="1549400" y="2362200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1">
              <a:lnSpc>
                <a:spcPct val="100000"/>
              </a:lnSpc>
              <a:spcBef>
                <a:spcPts val="1930"/>
              </a:spcBef>
              <a:tabLst>
                <a:tab pos="562610" algn="l"/>
                <a:tab pos="563245" algn="l"/>
              </a:tabLst>
            </a:pPr>
            <a:r>
              <a:rPr lang="en-US" sz="36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Right-click &gt;</a:t>
            </a:r>
            <a:r>
              <a:rPr lang="en-US" sz="3600" spc="-8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Inspect, or </a:t>
            </a:r>
            <a:r>
              <a:rPr lang="en-US" sz="36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hit the F12</a:t>
            </a:r>
            <a:r>
              <a:rPr lang="en-US" sz="3600" spc="-9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2887683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6300" y="4241800"/>
            <a:ext cx="36302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/>
              <a:t>QUESTIONS?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DC55CF-6769-4408-B506-F1801BD27F93}"/>
              </a:ext>
            </a:extLst>
          </p:cNvPr>
          <p:cNvSpPr/>
          <p:nvPr/>
        </p:nvSpPr>
        <p:spPr>
          <a:xfrm>
            <a:off x="-18734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54" y="1905000"/>
            <a:ext cx="3796825" cy="53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31F2F6D-5E2D-4BD5-BA84-833A6C67D3C9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0200" y="406400"/>
            <a:ext cx="61931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/>
              <a:t>html + CSS = </a:t>
            </a:r>
            <a:r>
              <a:rPr spc="-10"/>
              <a:t>WEBPAGE</a:t>
            </a: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02" y="2667000"/>
            <a:ext cx="9525000" cy="625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73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28272ED-6AC0-4C4D-95B1-6FAA8973A4B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3200" y="406400"/>
            <a:ext cx="496887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CASCADING STYLE</a:t>
            </a:r>
            <a:r>
              <a:rPr spc="-100"/>
              <a:t> </a:t>
            </a:r>
            <a:r>
              <a:t>SHEETS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2151" y="2289670"/>
            <a:ext cx="10521849" cy="6032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is a l</a:t>
            </a:r>
            <a:r>
              <a:rPr sz="3600" spc="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anguage </a:t>
            </a:r>
            <a:r>
              <a:rPr sz="36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</a:t>
            </a:r>
            <a:r>
              <a:rPr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specifying how documents </a:t>
            </a:r>
            <a:r>
              <a:rPr sz="36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are </a:t>
            </a:r>
            <a:r>
              <a:rPr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presented to</a:t>
            </a:r>
            <a:r>
              <a:rPr sz="3600" spc="-3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users</a:t>
            </a:r>
            <a:endParaRPr lang="en-US" sz="3600" spc="-5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69900" marR="5080" indent="-4572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3600" spc="-5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>
                <a:solidFill>
                  <a:srgbClr val="5F5F5F"/>
                </a:solidFill>
                <a:latin typeface="Georgia" panose="02040502050405020303" pitchFamily="18" charset="0"/>
              </a:rPr>
              <a:t>Allows us to override the browser’s default presentation styles with a custom version</a:t>
            </a: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3600" spc="5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>
                <a:solidFill>
                  <a:srgbClr val="5F5F5F"/>
                </a:solidFill>
                <a:latin typeface="Georgia" panose="02040502050405020303" pitchFamily="18" charset="0"/>
              </a:rPr>
              <a:t>Provides consistent and scalable ways to style single elements, single pages, or entire websites</a:t>
            </a:r>
          </a:p>
          <a:p>
            <a:pPr marL="584200" marR="5080" indent="-571500">
              <a:spcBef>
                <a:spcPts val="5"/>
              </a:spcBef>
              <a:buClr>
                <a:srgbClr val="5F5F5F"/>
              </a:buClr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3600" spc="5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>
                <a:solidFill>
                  <a:srgbClr val="5F5F5F"/>
                </a:solidFill>
                <a:latin typeface="Georgia" panose="02040502050405020303" pitchFamily="18" charset="0"/>
              </a:rPr>
              <a:t>Separates look and feel from content/markup</a:t>
            </a:r>
          </a:p>
          <a:p>
            <a:pPr marL="469900" marR="5080" indent="-457200">
              <a:buSzPct val="74242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sz="3200">
              <a:latin typeface="Georgia" panose="02040502050405020303" pitchFamily="18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98537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BC2A21E-7B83-4900-8FCE-1CF3369EEA8F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C</a:t>
            </a:r>
            <a:r>
              <a:rPr lang="en-US" dirty="0"/>
              <a:t>SS</a:t>
            </a:r>
            <a:r>
              <a:rPr dirty="0"/>
              <a:t>: </a:t>
            </a:r>
            <a:r>
              <a:rPr spc="-20" dirty="0"/>
              <a:t>FAIR</a:t>
            </a:r>
            <a:r>
              <a:rPr spc="-55" dirty="0"/>
              <a:t> </a:t>
            </a:r>
            <a:r>
              <a:rPr spc="-15" dirty="0"/>
              <a:t>WARNING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4200" y="3657600"/>
            <a:ext cx="10231755" cy="3093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4815" indent="-412115">
              <a:lnSpc>
                <a:spcPct val="100000"/>
              </a:lnSpc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There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sz="3300" b="1" spc="-5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LOT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you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do with</a:t>
            </a:r>
            <a:r>
              <a:rPr sz="3300" spc="-3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endParaRPr sz="3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Lora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424815" indent="-412115">
              <a:lnSpc>
                <a:spcPct val="100000"/>
              </a:lnSpc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We won’t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get anywhere close to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covering</a:t>
            </a:r>
            <a:r>
              <a:rPr sz="3300" spc="6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everything!</a:t>
            </a:r>
            <a:endParaRPr sz="3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</a:pPr>
            <a:endParaRPr sz="3450">
              <a:latin typeface="Times New Roman"/>
              <a:cs typeface="Times New Roman"/>
            </a:endParaRPr>
          </a:p>
          <a:p>
            <a:pPr marL="424815" marR="1415415" indent="-412115">
              <a:lnSpc>
                <a:spcPct val="100000"/>
              </a:lnSpc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We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will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cover CSS for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text styles,</a:t>
            </a:r>
            <a:r>
              <a:rPr sz="3300" spc="-6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colors,  positioning, layout, and a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couple of</a:t>
            </a:r>
            <a:r>
              <a:rPr sz="3300" spc="-9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extras</a:t>
            </a:r>
            <a:endParaRPr sz="33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67897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AC7126B-7366-4344-8705-601A578D03FF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8100" y="406400"/>
            <a:ext cx="277495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WHY USE</a:t>
            </a:r>
            <a:r>
              <a:rPr spc="-100"/>
              <a:t> </a:t>
            </a:r>
            <a:r>
              <a:t>CSS?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78000" y="3352800"/>
            <a:ext cx="10088880" cy="37497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5080" indent="-441325">
              <a:buSzPct val="74242"/>
              <a:buFont typeface="Arial" panose="020B0604020202020204" pitchFamily="34" charset="0"/>
              <a:buChar char="•"/>
            </a:pPr>
            <a:r>
              <a:rPr sz="3200" spc="-2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Helps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you </a:t>
            </a:r>
            <a:r>
              <a:rPr sz="32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avoid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duplication by keeping styles </a:t>
            </a:r>
            <a:r>
              <a:rPr sz="32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one  place </a:t>
            </a:r>
            <a:r>
              <a:rPr sz="3200" spc="-4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(one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external</a:t>
            </a:r>
            <a:r>
              <a:rPr sz="3200" spc="6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stylesheet)</a:t>
            </a:r>
            <a:endParaRPr sz="3200">
              <a:latin typeface="Georgia" panose="02040502050405020303" pitchFamily="18" charset="0"/>
              <a:cs typeface="Georgia"/>
            </a:endParaRPr>
          </a:p>
          <a:p>
            <a:pPr marL="457200" indent="-441325">
              <a:spcBef>
                <a:spcPts val="3025"/>
              </a:spcBef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Makes style </a:t>
            </a:r>
            <a:r>
              <a:rPr sz="32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maintenance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easier</a:t>
            </a:r>
            <a:r>
              <a:rPr lang="en-US"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- </a:t>
            </a:r>
            <a:r>
              <a:rPr sz="32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example, update the font </a:t>
            </a:r>
            <a:r>
              <a:rPr sz="32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whole site </a:t>
            </a:r>
            <a:r>
              <a:rPr sz="32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one line of</a:t>
            </a:r>
            <a:r>
              <a:rPr sz="3200" spc="-4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code!</a:t>
            </a:r>
            <a:endParaRPr sz="3200">
              <a:latin typeface="Georgia" panose="02040502050405020303" pitchFamily="18" charset="0"/>
              <a:cs typeface="Georgia"/>
            </a:endParaRPr>
          </a:p>
          <a:p>
            <a:pPr marL="457200" marR="1043940" indent="-441325">
              <a:spcBef>
                <a:spcPts val="3235"/>
              </a:spcBef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Separating presentation </a:t>
            </a:r>
            <a:r>
              <a:rPr sz="32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from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content enforces  style consistency </a:t>
            </a:r>
            <a:r>
              <a:rPr sz="32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and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allows</a:t>
            </a:r>
            <a:r>
              <a:rPr sz="3200" spc="5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flexibility</a:t>
            </a:r>
            <a:endParaRPr sz="3200">
              <a:latin typeface="Georgia" panose="02040502050405020303" pitchFamily="18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457137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AC7126B-7366-4344-8705-601A578D03FF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8100" y="406400"/>
            <a:ext cx="44323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err="1"/>
              <a:t>Css</a:t>
            </a:r>
            <a:r>
              <a:rPr lang="en-US"/>
              <a:t> goes where?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78000" y="3352800"/>
            <a:ext cx="10088880" cy="3939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marR="5080">
              <a:buSzPct val="74242"/>
              <a:tabLst>
                <a:tab pos="429259" algn="l"/>
                <a:tab pos="429895" algn="l"/>
              </a:tabLst>
            </a:pPr>
            <a:r>
              <a:rPr lang="en-US"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is a different type of language than the HTML we did last week, and has its own syntax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can go directly in your HTML file, inside a </a:t>
            </a: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320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element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You can also create a “.</a:t>
            </a:r>
            <a:r>
              <a:rPr lang="en-US" sz="3200" spc="-5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</a:t>
            </a:r>
            <a:r>
              <a:rPr lang="en-US"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” file that can be linked to your HTML page</a:t>
            </a:r>
          </a:p>
        </p:txBody>
      </p:sp>
    </p:spTree>
    <p:extLst>
      <p:ext uri="{BB962C8B-B14F-4D97-AF65-F5344CB8AC3E}">
        <p14:creationId xmlns:p14="http://schemas.microsoft.com/office/powerpoint/2010/main" val="3995217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50614FB-4581-4D9F-816F-BC8732E70C70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5995"/>
              </a:lnSpc>
            </a:pPr>
            <a:r>
              <a:t>ANATOMY OF A CSS</a:t>
            </a:r>
            <a:r>
              <a:rPr spc="-100"/>
              <a:t> </a:t>
            </a:r>
            <a:r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0300" y="2215426"/>
            <a:ext cx="10561320" cy="5262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200">
                <a:solidFill>
                  <a:srgbClr val="7F007F"/>
                </a:solidFill>
                <a:latin typeface="Consolas"/>
                <a:cs typeface="Consolas"/>
              </a:rPr>
              <a:t>selector </a:t>
            </a:r>
            <a:r>
              <a:rPr sz="520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sz="520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sz="5200">
                <a:solidFill>
                  <a:srgbClr val="0000FF"/>
                </a:solidFill>
                <a:latin typeface="Consolas"/>
                <a:cs typeface="Consolas"/>
              </a:rPr>
              <a:t>: value;</a:t>
            </a:r>
            <a:r>
              <a:rPr sz="5200" spc="-7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520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5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450">
              <a:latin typeface="Times New Roman"/>
              <a:cs typeface="Times New Roman"/>
            </a:endParaRPr>
          </a:p>
          <a:p>
            <a:pPr marL="615950" indent="-5715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lang="en-US" sz="360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sz="3600">
                <a:solidFill>
                  <a:srgbClr val="7F007F"/>
                </a:solidFill>
                <a:latin typeface="Consolas"/>
                <a:cs typeface="Consolas"/>
              </a:rPr>
              <a:t>elector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is the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thing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you want to</a:t>
            </a:r>
            <a:r>
              <a:rPr sz="3300" spc="-5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style</a:t>
            </a:r>
            <a:endParaRPr sz="3300">
              <a:latin typeface="Georgia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3050">
              <a:latin typeface="Times New Roman"/>
              <a:cs typeface="Times New Roman"/>
            </a:endParaRPr>
          </a:p>
          <a:p>
            <a:pPr marL="615950" indent="-5715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lang="en-US" sz="360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sz="3300" b="1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is the </a:t>
            </a:r>
            <a:r>
              <a:rPr sz="3300" b="1" spc="-5">
                <a:solidFill>
                  <a:srgbClr val="5F5F5F"/>
                </a:solidFill>
                <a:latin typeface="Georgia"/>
                <a:cs typeface="Georgia"/>
              </a:rPr>
              <a:t>attribute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you want to</a:t>
            </a:r>
            <a:r>
              <a:rPr sz="3300" spc="4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style</a:t>
            </a:r>
            <a:endParaRPr sz="3300">
              <a:latin typeface="Georgia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3050">
              <a:latin typeface="Times New Roman"/>
              <a:cs typeface="Times New Roman"/>
            </a:endParaRPr>
          </a:p>
          <a:p>
            <a:pPr marL="615950" indent="-5715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lang="en-US" sz="360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300" b="1" spc="-5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is how you want to style</a:t>
            </a:r>
            <a:r>
              <a:rPr sz="3300" spc="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it</a:t>
            </a:r>
            <a:endParaRPr sz="3300">
              <a:latin typeface="Georgia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3050">
              <a:latin typeface="Times New Roman"/>
              <a:cs typeface="Times New Roman"/>
            </a:endParaRPr>
          </a:p>
          <a:p>
            <a:pPr marL="501650" indent="-4572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sz="3300" spc="-45">
                <a:solidFill>
                  <a:srgbClr val="5F5F5F"/>
                </a:solidFill>
                <a:latin typeface="Georgia"/>
                <a:cs typeface="Georgia"/>
              </a:rPr>
              <a:t>Values</a:t>
            </a:r>
            <a:r>
              <a:rPr sz="3300" b="1" spc="-4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always end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in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semicolons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(</a:t>
            </a:r>
            <a:r>
              <a:rPr lang="en-US" sz="360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3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35209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D7143DB-8C36-42FE-A7D3-5450816F726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5995"/>
              </a:lnSpc>
            </a:pPr>
            <a:r>
              <a:t>ANATOMY OF A CSS</a:t>
            </a:r>
            <a:r>
              <a:rPr spc="-100"/>
              <a:t> </a:t>
            </a:r>
            <a:r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5359" y="2973679"/>
            <a:ext cx="7651115" cy="4347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>
                <a:solidFill>
                  <a:srgbClr val="5F5F5F"/>
                </a:solidFill>
                <a:latin typeface="Georgia"/>
                <a:cs typeface="Georgia"/>
              </a:rPr>
              <a:t>So!</a:t>
            </a:r>
            <a:endParaRPr sz="4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3600">
              <a:solidFill>
                <a:srgbClr val="0000FF"/>
              </a:solidFill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60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60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360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lang="en-US" sz="3800">
                <a:solidFill>
                  <a:srgbClr val="7F007F"/>
                </a:solidFill>
                <a:latin typeface="Consolas"/>
                <a:cs typeface="Consolas"/>
              </a:rPr>
              <a:t>	</a:t>
            </a:r>
            <a:r>
              <a:rPr sz="380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380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sz="380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sz="380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sz="3800" spc="-9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80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r>
              <a:rPr lang="en-US" sz="360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60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60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25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sz="3800">
                <a:solidFill>
                  <a:srgbClr val="5E5E5E"/>
                </a:solidFill>
                <a:latin typeface="Georgia"/>
                <a:cs typeface="Georgia"/>
              </a:rPr>
              <a:t>"All paragraphs </a:t>
            </a:r>
            <a:r>
              <a:rPr sz="3800" spc="-5">
                <a:solidFill>
                  <a:srgbClr val="5E5E5E"/>
                </a:solidFill>
                <a:latin typeface="Georgia"/>
                <a:cs typeface="Georgia"/>
              </a:rPr>
              <a:t>will </a:t>
            </a:r>
            <a:r>
              <a:rPr sz="3800">
                <a:solidFill>
                  <a:srgbClr val="5E5E5E"/>
                </a:solidFill>
                <a:latin typeface="Georgia"/>
                <a:cs typeface="Georgia"/>
              </a:rPr>
              <a:t>have </a:t>
            </a:r>
            <a:r>
              <a:rPr sz="3800" spc="-5">
                <a:solidFill>
                  <a:srgbClr val="5E5E5E"/>
                </a:solidFill>
                <a:latin typeface="Georgia"/>
                <a:cs typeface="Georgia"/>
              </a:rPr>
              <a:t>blue text</a:t>
            </a:r>
            <a:r>
              <a:rPr sz="3800" spc="-40">
                <a:solidFill>
                  <a:srgbClr val="5E5E5E"/>
                </a:solidFill>
                <a:latin typeface="Georgia"/>
                <a:cs typeface="Georgia"/>
              </a:rPr>
              <a:t> </a:t>
            </a:r>
            <a:r>
              <a:rPr sz="3800">
                <a:solidFill>
                  <a:srgbClr val="5E5E5E"/>
                </a:solidFill>
                <a:latin typeface="Georgia"/>
                <a:cs typeface="Georgia"/>
              </a:rPr>
              <a:t>"</a:t>
            </a:r>
            <a:endParaRPr sz="38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547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262382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32636" y="3551974"/>
            <a:ext cx="9889364" cy="4206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Week 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One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review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sz="33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questions</a:t>
            </a:r>
            <a:endParaRPr sz="3300" dirty="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000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Overview of CSS – font styling, colors, alignment</a:t>
            </a:r>
          </a:p>
          <a:p>
            <a:pPr marL="571500" indent="-558800">
              <a:lnSpc>
                <a:spcPct val="100000"/>
              </a:lnSpc>
              <a:spcBef>
                <a:spcPts val="3000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File organization</a:t>
            </a:r>
          </a:p>
          <a:p>
            <a:pPr marL="571500" indent="-558800">
              <a:lnSpc>
                <a:spcPct val="100000"/>
              </a:lnSpc>
              <a:spcBef>
                <a:spcPts val="35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Version control and code sharing with Git</a:t>
            </a:r>
          </a:p>
          <a:p>
            <a:pPr marL="571500" indent="-558800">
              <a:lnSpc>
                <a:spcPct val="100000"/>
              </a:lnSpc>
              <a:spcBef>
                <a:spcPts val="35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Background images and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gradients with CSS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8100" y="850900"/>
            <a:ext cx="36741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/>
              <a:t>SESSION</a:t>
            </a:r>
            <a:r>
              <a:rPr lang="en-US" spc="-75"/>
              <a:t> </a:t>
            </a:r>
            <a:r>
              <a:rPr lang="en-US" spc="-5"/>
              <a:t>OVERVIEW</a:t>
            </a:r>
            <a:endParaRPr spc="-5"/>
          </a:p>
        </p:txBody>
      </p:sp>
      <p:sp>
        <p:nvSpPr>
          <p:cNvPr id="5" name="object 5"/>
          <p:cNvSpPr/>
          <p:nvPr/>
        </p:nvSpPr>
        <p:spPr>
          <a:xfrm>
            <a:off x="4165600" y="876300"/>
            <a:ext cx="736600" cy="744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C8DC7EE-B8ED-45C5-BBD4-9CB27F0C154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36995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EXAMPLE CSS</a:t>
            </a:r>
            <a:r>
              <a:rPr spc="-100"/>
              <a:t> </a:t>
            </a:r>
            <a:r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9126" y="2489098"/>
            <a:ext cx="8991600" cy="5078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745">
              <a:lnSpc>
                <a:spcPct val="100000"/>
              </a:lnSpc>
            </a:pPr>
            <a:r>
              <a:rPr sz="380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380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380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380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80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lang="en-US" sz="3800" spc="-9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80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5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00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2947670" algn="l"/>
              </a:tabLst>
            </a:pPr>
            <a:r>
              <a:rPr lang="en-US" sz="320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lang="en-US" sz="3200">
                <a:solidFill>
                  <a:srgbClr val="7F007F"/>
                </a:solidFill>
                <a:latin typeface="Consolas"/>
                <a:cs typeface="Consolas"/>
              </a:rPr>
              <a:t>elector</a:t>
            </a:r>
            <a:r>
              <a:rPr sz="3300" b="1" spc="-5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is	</a:t>
            </a:r>
            <a:r>
              <a:rPr sz="320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(</a:t>
            </a:r>
            <a:r>
              <a:rPr lang="en-US" sz="3300">
                <a:solidFill>
                  <a:srgbClr val="5F5F5F"/>
                </a:solidFill>
                <a:latin typeface="Georgia"/>
                <a:cs typeface="Georgia"/>
              </a:rPr>
              <a:t>all </a:t>
            </a:r>
            <a:r>
              <a:rPr sz="330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30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115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tags in the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HTML)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3096895" algn="l"/>
              </a:tabLst>
            </a:pPr>
            <a:r>
              <a:rPr lang="en-US" sz="320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is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endParaRPr sz="3200">
              <a:solidFill>
                <a:srgbClr val="FF0000"/>
              </a:solidFill>
              <a:latin typeface="Consolas"/>
              <a:cs typeface="Consolas"/>
            </a:endParaRP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300" b="1" spc="-5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blue</a:t>
            </a:r>
            <a:r>
              <a:rPr lang="en-US" sz="3300" b="1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(many color names are supported, or use the hex code </a:t>
            </a: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#0000ff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5308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68FAFBD-F344-4DA4-A17B-9E1FF03A4D9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36995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EXAMPLE CSS</a:t>
            </a:r>
            <a:r>
              <a:rPr spc="-100"/>
              <a:t> </a:t>
            </a:r>
            <a:r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9126" y="2489098"/>
            <a:ext cx="9480474" cy="4783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1945" lvl="1"/>
            <a:r>
              <a:rPr sz="380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380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380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  <a:p>
            <a:pPr marL="1591945" lvl="1"/>
            <a:r>
              <a:rPr lang="en-US" sz="380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380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lang="en-US" sz="3800" spc="-9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  <a:p>
            <a:pPr marL="1591945" lvl="1"/>
            <a:r>
              <a:rPr lang="en-US" sz="3800">
                <a:solidFill>
                  <a:srgbClr val="FF0000"/>
                </a:solidFill>
                <a:latin typeface="Consolas"/>
                <a:cs typeface="Consolas"/>
              </a:rPr>
              <a:t>	font-size</a:t>
            </a:r>
            <a:r>
              <a:rPr lang="en-US" sz="3800">
                <a:solidFill>
                  <a:srgbClr val="0000FF"/>
                </a:solidFill>
                <a:latin typeface="Consolas"/>
                <a:cs typeface="Consolas"/>
              </a:rPr>
              <a:t>: 14px;</a:t>
            </a:r>
            <a:r>
              <a:rPr lang="en-US" sz="3800" spc="-9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  <a:p>
            <a:pPr marL="1591945" lvl="1"/>
            <a:r>
              <a:rPr sz="380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800">
              <a:latin typeface="Consolas"/>
              <a:cs typeface="Consolas"/>
            </a:endParaRPr>
          </a:p>
          <a:p>
            <a:pPr>
              <a:spcBef>
                <a:spcPts val="55"/>
              </a:spcBef>
            </a:pPr>
            <a:r>
              <a:rPr lang="en-US" sz="5000">
                <a:latin typeface="Times New Roman"/>
                <a:cs typeface="Times New Roman"/>
              </a:rPr>
              <a:t>	</a:t>
            </a:r>
            <a:endParaRPr sz="500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2947670" algn="l"/>
              </a:tabLst>
            </a:pP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Multiple </a:t>
            </a:r>
            <a:r>
              <a:rPr lang="en-US" sz="3200">
                <a:solidFill>
                  <a:srgbClr val="FF0000"/>
                </a:solidFill>
                <a:latin typeface="Consolas"/>
                <a:cs typeface="Consolas"/>
              </a:rPr>
              <a:t>properties</a:t>
            </a: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 can be defined for a single </a:t>
            </a:r>
            <a:r>
              <a:rPr lang="en-US" sz="320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lang="en-US" sz="3200">
                <a:solidFill>
                  <a:srgbClr val="7F007F"/>
                </a:solidFill>
                <a:latin typeface="Consolas"/>
                <a:cs typeface="Consolas"/>
              </a:rPr>
              <a:t>elector</a:t>
            </a: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, each separated by a semicolon (</a:t>
            </a:r>
            <a:r>
              <a:rPr lang="en-US" sz="360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3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0410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FD42832E-1EAE-4EE6-8D96-410D48C319C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t>{</a:t>
            </a:r>
            <a:r>
              <a:rPr lang="en-US"/>
              <a:t> </a:t>
            </a:r>
            <a:r>
              <a:t>} Common font</a:t>
            </a:r>
            <a:r>
              <a:rPr spc="-100"/>
              <a:t> </a:t>
            </a:r>
            <a:r>
              <a:t>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66864" y="2101710"/>
            <a:ext cx="11317605" cy="4585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>
                <a:solidFill>
                  <a:srgbClr val="FF0000"/>
                </a:solidFill>
                <a:latin typeface="Consolas"/>
                <a:cs typeface="Consolas"/>
              </a:rPr>
              <a:t>line-height: </a:t>
            </a:r>
            <a:r>
              <a:t>a number </a:t>
            </a:r>
            <a:r>
              <a:rPr spc="-5"/>
              <a:t>followed by </a:t>
            </a:r>
            <a:r>
              <a:t>a </a:t>
            </a:r>
            <a:r>
              <a:rPr spc="-5"/>
              <a:t>measurement of the height  of </a:t>
            </a:r>
            <a:r>
              <a:t>a </a:t>
            </a:r>
            <a:r>
              <a:rPr spc="-5"/>
              <a:t>line of that element, </a:t>
            </a:r>
            <a:r>
              <a:t>in </a:t>
            </a:r>
            <a:r>
              <a:rPr spc="-5"/>
              <a:t>ems (em) </a:t>
            </a:r>
            <a:r>
              <a:t>or </a:t>
            </a:r>
            <a:r>
              <a:rPr spc="-5"/>
              <a:t>pixels</a:t>
            </a:r>
            <a:r>
              <a:rPr spc="35"/>
              <a:t> </a:t>
            </a:r>
            <a:r>
              <a:t>(px)</a:t>
            </a:r>
            <a:endParaRPr lang="en-US"/>
          </a:p>
          <a:p>
            <a:pPr marL="882015" marR="5080" lvl="1" indent="-412115">
              <a:spcBef>
                <a:spcPts val="1555"/>
              </a:spcBef>
              <a:buClr>
                <a:srgbClr val="5F5F5F"/>
              </a:buClr>
              <a:buSzPct val="74137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lang="en-US" sz="2800">
                <a:solidFill>
                  <a:srgbClr val="5F5F5F"/>
                </a:solidFill>
                <a:latin typeface="Georgia"/>
                <a:cs typeface="Georgia"/>
              </a:rPr>
              <a:t>similar </a:t>
            </a:r>
            <a:r>
              <a:rPr lang="en-US" sz="2800" spc="-5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lang="en-US" sz="2800" b="1" spc="-5">
                <a:solidFill>
                  <a:srgbClr val="5F5F5F"/>
                </a:solidFill>
                <a:latin typeface="Georgia"/>
                <a:cs typeface="Georgia"/>
              </a:rPr>
              <a:t>leading</a:t>
            </a:r>
            <a:r>
              <a:rPr lang="en-US" sz="2800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>
                <a:solidFill>
                  <a:srgbClr val="5F5F5F"/>
                </a:solidFill>
                <a:latin typeface="Georgia"/>
                <a:cs typeface="Georgia"/>
              </a:rPr>
              <a:t>in</a:t>
            </a:r>
            <a:r>
              <a:rPr lang="en-US" sz="2800" spc="-2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spc="-5">
                <a:solidFill>
                  <a:srgbClr val="5F5F5F"/>
                </a:solidFill>
                <a:latin typeface="Georgia"/>
                <a:cs typeface="Georgia"/>
              </a:rPr>
              <a:t>typography</a:t>
            </a: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40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40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240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2400">
                <a:solidFill>
                  <a:srgbClr val="FF0000"/>
                </a:solidFill>
                <a:latin typeface="Consolas"/>
                <a:cs typeface="Consolas"/>
              </a:rPr>
              <a:t>line-height</a:t>
            </a:r>
            <a:r>
              <a:rPr lang="en-US" sz="2400">
                <a:solidFill>
                  <a:srgbClr val="0000FF"/>
                </a:solidFill>
                <a:latin typeface="Consolas"/>
                <a:cs typeface="Consolas"/>
              </a:rPr>
              <a:t>: 1.4em;</a:t>
            </a:r>
            <a:r>
              <a:rPr lang="en-US" sz="2400" spc="-9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400">
              <a:latin typeface="Consolas"/>
              <a:cs typeface="Consolas"/>
            </a:endParaRP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882015" marR="5080" lvl="1" indent="-412115">
              <a:spcBef>
                <a:spcPts val="1555"/>
              </a:spcBef>
              <a:buClr>
                <a:srgbClr val="5F5F5F"/>
              </a:buClr>
              <a:buSzPct val="74137"/>
              <a:buFont typeface="Lora"/>
              <a:buChar char="•"/>
              <a:tabLst>
                <a:tab pos="424815" algn="l"/>
                <a:tab pos="425450" algn="l"/>
              </a:tabLst>
            </a:pPr>
            <a:endParaRPr lang="en-US" sz="2800">
              <a:latin typeface="Georgia"/>
              <a:cs typeface="Georgia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815315" y="3045587"/>
            <a:ext cx="6001448" cy="4930808"/>
            <a:chOff x="6825552" y="3451192"/>
            <a:chExt cx="6001448" cy="4930808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6825552" y="3451192"/>
              <a:ext cx="6001448" cy="4930808"/>
              <a:chOff x="7249836" y="1898705"/>
              <a:chExt cx="5780364" cy="474916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0" name="Picture 2" descr="laptop_PNG8915.png (2046×1681)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/>
            <a:srcRect b="11213"/>
            <a:stretch/>
          </p:blipFill>
          <p:spPr>
            <a:xfrm>
              <a:off x="8255498" y="4999966"/>
              <a:ext cx="3126985" cy="1417709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669072" y="5879667"/>
            <a:ext cx="705252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900">
                <a:solidFill>
                  <a:srgbClr val="FF0000"/>
                </a:solidFill>
                <a:latin typeface="Consolas"/>
                <a:cs typeface="Consolas"/>
              </a:rPr>
              <a:t>font-size: </a:t>
            </a:r>
            <a:r>
              <a:rPr lang="en-US" sz="2900">
                <a:solidFill>
                  <a:srgbClr val="5F5F5F"/>
                </a:solidFill>
                <a:latin typeface="Georgia"/>
                <a:cs typeface="Georgia"/>
              </a:rPr>
              <a:t>a number followed by a measurement of the height of that element’s text in ems (em) or pixels (px)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900">
                <a:solidFill>
                  <a:srgbClr val="5F5F5F"/>
                </a:solidFill>
                <a:latin typeface="Georgia"/>
                <a:cs typeface="Consolas"/>
              </a:rPr>
              <a:t>	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900">
                <a:solidFill>
                  <a:srgbClr val="5F5F5F"/>
                </a:solidFill>
                <a:latin typeface="Georgia"/>
                <a:cs typeface="Consolas"/>
              </a:rPr>
              <a:t>	</a:t>
            </a:r>
            <a:r>
              <a:rPr lang="en-US" sz="240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240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240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lang="en-US" sz="2400">
                <a:solidFill>
                  <a:srgbClr val="0000FF"/>
                </a:solidFill>
                <a:latin typeface="Consolas"/>
                <a:cs typeface="Consolas"/>
              </a:rPr>
              <a:t>: 14px;</a:t>
            </a:r>
            <a:r>
              <a:rPr lang="en-US" sz="2400" spc="-9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400">
              <a:latin typeface="Consolas"/>
              <a:cs typeface="Consolas"/>
            </a:endParaRPr>
          </a:p>
          <a:p>
            <a:pPr marL="424815" marR="5080" indent="-412115">
              <a:spcBef>
                <a:spcPts val="1555"/>
              </a:spcBef>
              <a:buClr>
                <a:srgbClr val="5F5F5F"/>
              </a:buClr>
              <a:buSzPct val="74137"/>
              <a:buFont typeface="Lora"/>
              <a:buChar char="•"/>
              <a:tabLst>
                <a:tab pos="424815" algn="l"/>
                <a:tab pos="425450" algn="l"/>
              </a:tabLst>
            </a:pPr>
            <a:endParaRPr lang="en-US" sz="290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91992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33B6E95-D27F-41E4-91EF-52F5B8591264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t>{</a:t>
            </a:r>
            <a:r>
              <a:rPr lang="en-US"/>
              <a:t> </a:t>
            </a:r>
            <a:r>
              <a:t>} Quick aside about</a:t>
            </a:r>
            <a:r>
              <a:rPr spc="-100"/>
              <a:t> </a:t>
            </a:r>
            <a:r>
              <a:t>units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0" y="6429875"/>
            <a:ext cx="4772025" cy="28670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08660" y="2047061"/>
            <a:ext cx="11356340" cy="4947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two </a:t>
            </a:r>
            <a:r>
              <a:rPr sz="3600">
                <a:solidFill>
                  <a:srgbClr val="5F5F5F"/>
                </a:solidFill>
                <a:latin typeface="Georgia"/>
                <a:cs typeface="Georgia"/>
              </a:rPr>
              <a:t>standard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units </a:t>
            </a:r>
            <a:r>
              <a:rPr sz="3600">
                <a:solidFill>
                  <a:srgbClr val="5F5F5F"/>
                </a:solidFill>
                <a:latin typeface="Georgia"/>
                <a:cs typeface="Georgia"/>
              </a:rPr>
              <a:t>for sizing in CSS are </a:t>
            </a:r>
            <a:r>
              <a:rPr sz="3600" b="1">
                <a:solidFill>
                  <a:srgbClr val="5F5F5F"/>
                </a:solidFill>
                <a:latin typeface="Georgia"/>
                <a:cs typeface="Georgia"/>
              </a:rPr>
              <a:t>px </a:t>
            </a:r>
            <a:r>
              <a:rPr sz="360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sz="3600" spc="-14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b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endParaRPr sz="3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50">
              <a:latin typeface="Times New Roman"/>
              <a:cs typeface="Times New Roman"/>
            </a:endParaRPr>
          </a:p>
          <a:p>
            <a:pPr marL="503555" marR="5080" indent="-490855">
              <a:lnSpc>
                <a:spcPct val="100000"/>
              </a:lnSpc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sz="3600" b="1">
                <a:solidFill>
                  <a:srgbClr val="5F5F5F"/>
                </a:solidFill>
                <a:latin typeface="Georgia"/>
                <a:cs typeface="Georgia"/>
              </a:rPr>
              <a:t>px </a:t>
            </a: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is an abstract unit that isn’t related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font height </a:t>
            </a:r>
            <a:r>
              <a:rPr lang="en-US" sz="3600">
                <a:solidFill>
                  <a:srgbClr val="5F5F5F"/>
                </a:solidFill>
                <a:latin typeface="Georgia"/>
                <a:cs typeface="Georgia"/>
              </a:rPr>
              <a:t>and isn’t</a:t>
            </a:r>
            <a:r>
              <a:rPr sz="3600">
                <a:solidFill>
                  <a:srgbClr val="5F5F5F"/>
                </a:solidFill>
                <a:latin typeface="Georgia"/>
                <a:cs typeface="Georgia"/>
              </a:rPr>
              <a:t> a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physical unit of measurement </a:t>
            </a:r>
            <a:endParaRPr lang="en-US" sz="36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503555" marR="5080" indent="-490855">
              <a:lnSpc>
                <a:spcPct val="100000"/>
              </a:lnSpc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endParaRPr lang="en-US" sz="36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lang="en-US" sz="2800">
                <a:solidFill>
                  <a:srgbClr val="5F5F5F"/>
                </a:solidFill>
                <a:latin typeface="Georgia"/>
                <a:cs typeface="Georgia"/>
              </a:rPr>
              <a:t>Devices with more PPI (pixels per inch) may use several “device” pixels when displaying a 1px line</a:t>
            </a: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endParaRPr lang="en-US" sz="2800">
              <a:latin typeface="Georgia"/>
              <a:cs typeface="Georgia"/>
            </a:endParaRP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lang="en-US" sz="2800" spc="-5">
                <a:solidFill>
                  <a:srgbClr val="5F5F5F"/>
                </a:solidFill>
                <a:latin typeface="Georgia"/>
                <a:cs typeface="Georgia"/>
              </a:rPr>
              <a:t>That means that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px </a:t>
            </a:r>
            <a:r>
              <a:rPr lang="en-US" sz="2800" spc="-5">
                <a:solidFill>
                  <a:srgbClr val="5F5F5F"/>
                </a:solidFill>
                <a:latin typeface="Georgia"/>
                <a:cs typeface="Georgia"/>
              </a:rPr>
              <a:t>size </a:t>
            </a: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varies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by </a:t>
            </a: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device,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but </a:t>
            </a:r>
            <a:r>
              <a:rPr lang="en-US" sz="2800" spc="-5">
                <a:solidFill>
                  <a:srgbClr val="5F5F5F"/>
                </a:solidFill>
                <a:latin typeface="Georgia"/>
                <a:cs typeface="Georgia"/>
              </a:rPr>
              <a:t>should always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look "about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sz="2800" spc="-4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same"</a:t>
            </a:r>
            <a:endParaRPr lang="en-US" sz="280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65707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C45352E-C12D-49A6-8B2B-9D031E2F1BFE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t>{</a:t>
            </a:r>
            <a:r>
              <a:rPr lang="en-US"/>
              <a:t> </a:t>
            </a:r>
            <a:r>
              <a:t>} Quick aside about</a:t>
            </a:r>
            <a:r>
              <a:rPr spc="-100"/>
              <a:t> </a:t>
            </a:r>
            <a:r>
              <a:t>units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057400"/>
            <a:ext cx="11110912" cy="622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9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9FF77E8B-83F0-43B7-8BEB-7A5A1DB98466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t>{</a:t>
            </a:r>
            <a:r>
              <a:rPr lang="en-US"/>
              <a:t> </a:t>
            </a:r>
            <a:r>
              <a:t>} </a:t>
            </a:r>
            <a:r>
              <a:rPr lang="en-US"/>
              <a:t>ah-em</a:t>
            </a:r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5189" y="2763083"/>
            <a:ext cx="11209655" cy="4247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693420" indent="-490855">
              <a:lnSpc>
                <a:spcPct val="100000"/>
              </a:lnSpc>
              <a:buSzPct val="80555"/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sz="3600" b="1">
                <a:solidFill>
                  <a:srgbClr val="5F5F5F"/>
                </a:solidFill>
                <a:latin typeface="Georgia"/>
                <a:cs typeface="Georgia"/>
              </a:rPr>
              <a:t>em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refers to the height of the letter 'm' of the font  being</a:t>
            </a:r>
            <a:r>
              <a:rPr sz="3600" spc="-6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used</a:t>
            </a:r>
            <a:endParaRPr lang="en-US" sz="36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693420">
              <a:lnSpc>
                <a:spcPct val="100000"/>
              </a:lnSpc>
              <a:buSzPct val="80555"/>
              <a:tabLst>
                <a:tab pos="503555" algn="l"/>
                <a:tab pos="504190" algn="l"/>
              </a:tabLst>
            </a:pPr>
            <a:endParaRPr lang="en-US" sz="3600">
              <a:latin typeface="Georgia"/>
              <a:cs typeface="Georgia"/>
            </a:endParaRPr>
          </a:p>
          <a:p>
            <a:pPr marL="960755" marR="69342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unit of measurement is </a:t>
            </a: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description of the </a:t>
            </a:r>
            <a:r>
              <a:rPr sz="2800" b="1">
                <a:solidFill>
                  <a:srgbClr val="5F5F5F"/>
                </a:solidFill>
                <a:latin typeface="Georgia"/>
                <a:cs typeface="Georgia"/>
              </a:rPr>
              <a:t>relative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size between this element </a:t>
            </a: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its</a:t>
            </a:r>
            <a:r>
              <a:rPr sz="2800" spc="1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parent</a:t>
            </a:r>
            <a:endParaRPr lang="en-US" sz="28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693420" lvl="1">
              <a:buSzPct val="80555"/>
              <a:tabLst>
                <a:tab pos="503555" algn="l"/>
                <a:tab pos="504190" algn="l"/>
              </a:tabLst>
            </a:pPr>
            <a:endParaRPr lang="en-US" sz="2800">
              <a:latin typeface="Georgia"/>
              <a:cs typeface="Georgia"/>
            </a:endParaRPr>
          </a:p>
          <a:p>
            <a:pPr marL="960755" marR="69342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So </a:t>
            </a:r>
            <a:r>
              <a:rPr sz="2800">
                <a:solidFill>
                  <a:srgbClr val="7F007F"/>
                </a:solidFill>
                <a:latin typeface="Consolas"/>
                <a:cs typeface="Consolas"/>
              </a:rPr>
              <a:t>h2 </a:t>
            </a:r>
            <a:r>
              <a:rPr sz="2800">
                <a:solidFill>
                  <a:srgbClr val="5F5F5F"/>
                </a:solidFill>
                <a:latin typeface="Consolas"/>
                <a:cs typeface="Consolas"/>
              </a:rPr>
              <a:t>{ </a:t>
            </a:r>
            <a:r>
              <a:rPr sz="280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sz="2800">
                <a:solidFill>
                  <a:srgbClr val="5F5F5F"/>
                </a:solidFill>
                <a:latin typeface="Consolas"/>
                <a:cs typeface="Consolas"/>
              </a:rPr>
              <a:t>: </a:t>
            </a:r>
            <a:r>
              <a:rPr lang="en-US" sz="2800">
                <a:solidFill>
                  <a:srgbClr val="0000FF"/>
                </a:solidFill>
                <a:latin typeface="Consolas"/>
                <a:cs typeface="Consolas"/>
              </a:rPr>
              <a:t>2em;</a:t>
            </a:r>
            <a:r>
              <a:rPr sz="2800">
                <a:solidFill>
                  <a:srgbClr val="5F5F5F"/>
                </a:solidFill>
                <a:latin typeface="Consolas"/>
                <a:cs typeface="Consolas"/>
              </a:rPr>
              <a:t> }</a:t>
            </a:r>
            <a:r>
              <a:rPr sz="2800" spc="-90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means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the header is </a:t>
            </a: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2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times </a:t>
            </a: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as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big </a:t>
            </a: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as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the letter 'm' of the default font </a:t>
            </a: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in your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html</a:t>
            </a:r>
            <a:r>
              <a:rPr lang="en-US" sz="2800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document</a:t>
            </a:r>
            <a:endParaRPr sz="28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539618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8F38CCA2-6A9F-4D82-8730-B446C408B87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t>{</a:t>
            </a:r>
            <a:r>
              <a:rPr lang="en-US"/>
              <a:t> </a:t>
            </a:r>
            <a:r>
              <a:t>} </a:t>
            </a:r>
            <a:r>
              <a:rPr lang="en-US"/>
              <a:t>That wasn’t quick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711200" y="2513146"/>
            <a:ext cx="112014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693420">
              <a:lnSpc>
                <a:spcPct val="100000"/>
              </a:lnSpc>
              <a:buSzPct val="80555"/>
              <a:tabLst>
                <a:tab pos="503555" algn="l"/>
                <a:tab pos="504190" algn="l"/>
              </a:tabLst>
            </a:pPr>
            <a:r>
              <a:rPr lang="en-US" sz="3400" dirty="0">
                <a:solidFill>
                  <a:srgbClr val="5F5F5F"/>
                </a:solidFill>
                <a:latin typeface="Georgia"/>
                <a:cs typeface="Georgia"/>
              </a:rPr>
              <a:t>Because </a:t>
            </a:r>
            <a:r>
              <a:rPr lang="en-US" sz="3400" dirty="0" err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r>
              <a:rPr lang="en-US" sz="3400" dirty="0">
                <a:solidFill>
                  <a:srgbClr val="5F5F5F"/>
                </a:solidFill>
                <a:latin typeface="Georgia"/>
                <a:cs typeface="Georgia"/>
              </a:rPr>
              <a:t> is </a:t>
            </a:r>
            <a:r>
              <a:rPr lang="en-US" sz="3400" b="1" dirty="0">
                <a:solidFill>
                  <a:srgbClr val="5F5F5F"/>
                </a:solidFill>
                <a:latin typeface="Georgia"/>
                <a:cs typeface="Georgia"/>
              </a:rPr>
              <a:t>relative</a:t>
            </a:r>
            <a:r>
              <a:rPr lang="en-US" sz="3400" dirty="0">
                <a:solidFill>
                  <a:srgbClr val="5F5F5F"/>
                </a:solidFill>
                <a:latin typeface="Georgia"/>
                <a:cs typeface="Georgia"/>
              </a:rPr>
              <a:t>, that means that if the parent’s font size is increased, the children will get bigger too.</a:t>
            </a:r>
            <a:endParaRPr lang="en-US" sz="34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42" y="4495800"/>
            <a:ext cx="119443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23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t>{</a:t>
            </a:r>
            <a:r>
              <a:rPr lang="en-US"/>
              <a:t> </a:t>
            </a:r>
            <a:r>
              <a:t>} Common font</a:t>
            </a:r>
            <a:r>
              <a:rPr spc="-100"/>
              <a:t> </a:t>
            </a:r>
            <a:r>
              <a:t>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66864" y="2101710"/>
            <a:ext cx="11317605" cy="65941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font-style: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normal</a:t>
            </a:r>
            <a:r>
              <a:rPr lang="en-US" dirty="0"/>
              <a:t> </a:t>
            </a:r>
            <a:r>
              <a:rPr lang="en-US" spc="-5" dirty="0"/>
              <a:t>by default – </a:t>
            </a:r>
            <a:r>
              <a:rPr lang="en-US" dirty="0"/>
              <a:t>can </a:t>
            </a:r>
            <a:r>
              <a:rPr lang="en-US" spc="-5" dirty="0"/>
              <a:t>also be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italic</a:t>
            </a:r>
            <a:r>
              <a:rPr lang="en-US" spc="-5" dirty="0"/>
              <a:t> </a:t>
            </a:r>
            <a:r>
              <a:rPr lang="en-US" dirty="0"/>
              <a:t>or</a:t>
            </a:r>
            <a:r>
              <a:rPr lang="en-US" spc="30" dirty="0"/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oblique</a:t>
            </a: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lang="en-US" sz="2750" dirty="0">
              <a:latin typeface="Times New Roman"/>
              <a:cs typeface="Times New Roman"/>
            </a:endParaRP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font-weight: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normal</a:t>
            </a:r>
            <a:r>
              <a:rPr lang="en-US" dirty="0"/>
              <a:t> </a:t>
            </a:r>
            <a:r>
              <a:rPr lang="en-US" spc="-5" dirty="0"/>
              <a:t>by default – ca</a:t>
            </a:r>
            <a:r>
              <a:rPr lang="en-US" dirty="0"/>
              <a:t>n </a:t>
            </a:r>
            <a:r>
              <a:rPr lang="en-US" spc="-5" dirty="0"/>
              <a:t>also be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bold</a:t>
            </a:r>
            <a:r>
              <a:rPr lang="en-US" dirty="0"/>
              <a:t>, or </a:t>
            </a:r>
            <a:r>
              <a:rPr lang="en-US" spc="-5" dirty="0"/>
              <a:t>values of 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100</a:t>
            </a:r>
            <a:r>
              <a:rPr lang="en-US" dirty="0"/>
              <a:t>,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200</a:t>
            </a:r>
            <a:r>
              <a:rPr lang="en-US" dirty="0"/>
              <a:t>, </a:t>
            </a:r>
            <a:r>
              <a:rPr lang="en-US" spc="-5" dirty="0"/>
              <a:t>etc. (depending </a:t>
            </a:r>
            <a:r>
              <a:rPr lang="en-US" dirty="0"/>
              <a:t>on </a:t>
            </a:r>
            <a:r>
              <a:rPr lang="en-US" spc="-5" dirty="0"/>
              <a:t>the</a:t>
            </a:r>
            <a:r>
              <a:rPr lang="en-US" spc="-15" dirty="0"/>
              <a:t> </a:t>
            </a:r>
            <a:r>
              <a:rPr lang="en-US" spc="-5" dirty="0"/>
              <a:t>typeface)</a:t>
            </a:r>
          </a:p>
          <a:p>
            <a:pPr marL="469900" marR="1020444" indent="-457200">
              <a:lnSpc>
                <a:spcPct val="100000"/>
              </a:lnSpc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pc="-2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 marR="1020444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spc="-20" dirty="0">
                <a:solidFill>
                  <a:srgbClr val="FF0000"/>
                </a:solidFill>
                <a:latin typeface="Consolas"/>
                <a:cs typeface="Consolas"/>
              </a:rPr>
              <a:t>font-family: </a:t>
            </a:r>
            <a:r>
              <a:rPr spc="-5" dirty="0"/>
              <a:t>the </a:t>
            </a:r>
            <a:r>
              <a:rPr dirty="0"/>
              <a:t>name </a:t>
            </a:r>
            <a:r>
              <a:rPr spc="-5" dirty="0"/>
              <a:t>of </a:t>
            </a:r>
            <a:r>
              <a:rPr dirty="0"/>
              <a:t>a </a:t>
            </a:r>
            <a:r>
              <a:rPr spc="-5" dirty="0"/>
              <a:t>typeface installed </a:t>
            </a:r>
            <a:r>
              <a:rPr dirty="0"/>
              <a:t>on </a:t>
            </a:r>
            <a:r>
              <a:rPr spc="-5" dirty="0"/>
              <a:t>the user's  computer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F5F5F"/>
              </a:buClr>
              <a:buFont typeface="Lora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1134745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   font-family: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Arial, Helvetica, sans-serif; </a:t>
            </a:r>
          </a:p>
          <a:p>
            <a:pPr marL="1134745">
              <a:lnSpc>
                <a:spcPct val="100000"/>
              </a:lnSpc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dirty="0">
              <a:latin typeface="Consolas"/>
              <a:cs typeface="Consolas"/>
            </a:endParaRP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900" spc="-2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927100" marR="5080" lvl="1" indent="-457200">
              <a:spcBef>
                <a:spcPts val="1555"/>
              </a:spcBef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2900" dirty="0" err="1">
                <a:solidFill>
                  <a:srgbClr val="5F5F5F"/>
                </a:solidFill>
                <a:latin typeface="Georgia"/>
                <a:cs typeface="Georgia"/>
              </a:rPr>
              <a:t>W3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 has a list of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  <a:hlinkClick r:id="rId3"/>
              </a:rPr>
              <a:t>“web safe” fonts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 that most people will have installed locally</a:t>
            </a:r>
          </a:p>
        </p:txBody>
      </p:sp>
    </p:spTree>
    <p:extLst>
      <p:ext uri="{BB962C8B-B14F-4D97-AF65-F5344CB8AC3E}">
        <p14:creationId xmlns:p14="http://schemas.microsoft.com/office/powerpoint/2010/main" val="2834977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0" y="406400"/>
            <a:ext cx="56159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</a:t>
            </a:r>
            <a:r>
              <a:rPr lang="en-US" dirty="0"/>
              <a:t>font transform</a:t>
            </a: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66864" y="2101710"/>
            <a:ext cx="11317605" cy="5560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text-transform: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800" spc="-5" dirty="0"/>
              <a:t>changes font casing. C</a:t>
            </a:r>
            <a:r>
              <a:rPr lang="en-US" dirty="0"/>
              <a:t>an </a:t>
            </a:r>
            <a:r>
              <a:rPr lang="en-US" spc="-5" dirty="0"/>
              <a:t>be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uppercase</a:t>
            </a:r>
            <a:r>
              <a:rPr lang="en-US" sz="2800" spc="-5" dirty="0"/>
              <a:t> (all caps),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lowercase</a:t>
            </a:r>
            <a:r>
              <a:rPr lang="en-US" sz="2800" spc="-5" dirty="0"/>
              <a:t>, 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capitalize</a:t>
            </a:r>
            <a:r>
              <a:rPr lang="en-US" sz="2800" spc="-5" dirty="0"/>
              <a:t> (first letter of all words capitalized) </a:t>
            </a:r>
            <a:endParaRPr lang="en-US" sz="2800" i="1" spc="-5" dirty="0">
              <a:latin typeface="Georgia" panose="02040502050405020303" pitchFamily="18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lang="en-US" sz="2750" dirty="0">
              <a:latin typeface="Times New Roman"/>
              <a:cs typeface="Times New Roman"/>
            </a:endParaRPr>
          </a:p>
          <a:p>
            <a:pPr marL="12700" marR="280035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letter-spacing: </a:t>
            </a:r>
            <a:r>
              <a:rPr lang="en-US" spc="-5" dirty="0"/>
              <a:t>change font kerning by specifying the space between letters in</a:t>
            </a:r>
            <a:r>
              <a:rPr lang="en-US" dirty="0"/>
              <a:t> ems (</a:t>
            </a:r>
            <a:r>
              <a:rPr lang="en-US" dirty="0" err="1"/>
              <a:t>em</a:t>
            </a:r>
            <a:r>
              <a:rPr lang="en-US" dirty="0"/>
              <a:t>) or pixels (</a:t>
            </a:r>
            <a:r>
              <a:rPr lang="en-US" dirty="0" err="1"/>
              <a:t>px</a:t>
            </a:r>
            <a:r>
              <a:rPr lang="en-US" dirty="0"/>
              <a:t>)</a:t>
            </a: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pc="-5" dirty="0"/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pc="-5" dirty="0"/>
          </a:p>
          <a:p>
            <a:pPr marL="1134745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  font-family: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Arial;</a:t>
            </a:r>
            <a:endParaRPr lang="en-US" sz="3200" spc="-2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134745"/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text-transform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uppercase;</a:t>
            </a:r>
          </a:p>
          <a:p>
            <a:pPr marL="1134745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letter-spacing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: 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2.4px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</a:p>
          <a:p>
            <a:pPr marL="1134745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66405-B5AE-41C9-A0E1-E5A846FA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7671400"/>
            <a:ext cx="4319588" cy="8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83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2EB721-6B5C-42CE-AC22-3AEADF4C07E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7200" y="406400"/>
            <a:ext cx="2184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</a:t>
            </a:r>
            <a:r>
              <a:rPr spc="-100" dirty="0"/>
              <a:t> </a:t>
            </a:r>
            <a:r>
              <a:rPr dirty="0"/>
              <a:t>Colors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8410" y="2548066"/>
            <a:ext cx="10435590" cy="65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3230" indent="-405130">
              <a:lnSpc>
                <a:spcPct val="100000"/>
              </a:lnSpc>
              <a:buClr>
                <a:srgbClr val="5F5F5F"/>
              </a:buClr>
              <a:buSzPct val="74137"/>
              <a:buFont typeface="Lora"/>
              <a:buChar char="•"/>
              <a:tabLst>
                <a:tab pos="443230" algn="l"/>
                <a:tab pos="443865" algn="l"/>
              </a:tabLst>
            </a:pPr>
            <a:r>
              <a:rPr sz="2900" spc="-25" dirty="0">
                <a:solidFill>
                  <a:srgbClr val="FF0000"/>
                </a:solidFill>
                <a:latin typeface="Consolas"/>
                <a:cs typeface="Consolas"/>
              </a:rPr>
              <a:t>color: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changes the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color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of</a:t>
            </a:r>
            <a:r>
              <a:rPr sz="2900" spc="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text</a:t>
            </a: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buClr>
                <a:srgbClr val="5F5F5F"/>
              </a:buClr>
              <a:buFont typeface="Lora"/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 marL="443230" indent="-405130">
              <a:lnSpc>
                <a:spcPct val="100000"/>
              </a:lnSpc>
              <a:buClr>
                <a:srgbClr val="5F5F5F"/>
              </a:buClr>
              <a:buSzPct val="74137"/>
              <a:buFont typeface="Lora"/>
              <a:buChar char="•"/>
              <a:tabLst>
                <a:tab pos="443230" algn="l"/>
                <a:tab pos="443865" algn="l"/>
              </a:tabLst>
            </a:pPr>
            <a:r>
              <a:rPr sz="2900" spc="-10" dirty="0">
                <a:solidFill>
                  <a:srgbClr val="FF0000"/>
                </a:solidFill>
                <a:latin typeface="Consolas"/>
                <a:cs typeface="Consolas"/>
              </a:rPr>
              <a:t>background-color:</a:t>
            </a:r>
            <a:r>
              <a:rPr sz="2900" spc="-86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sets the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background color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an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element</a:t>
            </a: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F5F5F"/>
              </a:buClr>
              <a:buFont typeface="Lora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443230" indent="-405130">
              <a:lnSpc>
                <a:spcPct val="100000"/>
              </a:lnSpc>
              <a:buSzPct val="74137"/>
              <a:buFont typeface="Lora"/>
              <a:buChar char="•"/>
              <a:tabLst>
                <a:tab pos="443230" algn="l"/>
                <a:tab pos="443865" algn="l"/>
              </a:tabLst>
            </a:pP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Color </a:t>
            </a:r>
            <a:r>
              <a:rPr sz="2900" spc="-5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be set using </a:t>
            </a:r>
            <a:r>
              <a:rPr lang="en-US" sz="2900" b="1" spc="-5" dirty="0">
                <a:solidFill>
                  <a:srgbClr val="5F5F5F"/>
                </a:solidFill>
                <a:latin typeface="Georgia"/>
                <a:cs typeface="Georgia"/>
              </a:rPr>
              <a:t>names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,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HEX, </a:t>
            </a:r>
            <a:r>
              <a:rPr sz="2900" b="1" spc="-5" dirty="0" err="1">
                <a:solidFill>
                  <a:srgbClr val="5F5F5F"/>
                </a:solidFill>
                <a:latin typeface="Georgia"/>
                <a:cs typeface="Georgia"/>
              </a:rPr>
              <a:t>RGB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,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2900" spc="2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 err="1">
                <a:solidFill>
                  <a:srgbClr val="5F5F5F"/>
                </a:solidFill>
                <a:latin typeface="Georgia"/>
                <a:cs typeface="Georgia"/>
              </a:rPr>
              <a:t>RGBA</a:t>
            </a: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sz="2750" dirty="0">
              <a:latin typeface="Times New Roman"/>
              <a:cs typeface="Times New Roman"/>
            </a:endParaRPr>
          </a:p>
          <a:p>
            <a:pPr marL="887730" lvl="1" indent="-405130">
              <a:lnSpc>
                <a:spcPct val="100000"/>
              </a:lnSpc>
              <a:buSzPct val="74137"/>
              <a:buFont typeface="Lora"/>
              <a:buChar char="•"/>
              <a:tabLst>
                <a:tab pos="887730" algn="l"/>
                <a:tab pos="888365" algn="l"/>
              </a:tabLst>
            </a:pPr>
            <a:r>
              <a:rPr lang="en-US" sz="2900" spc="-50" dirty="0">
                <a:solidFill>
                  <a:srgbClr val="5F5F5F"/>
                </a:solidFill>
                <a:latin typeface="Georgia"/>
                <a:cs typeface="Georgia"/>
              </a:rPr>
              <a:t>Name:</a:t>
            </a:r>
            <a:r>
              <a:rPr lang="en-US" sz="29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spc="-5" dirty="0">
                <a:solidFill>
                  <a:srgbClr val="0000FF"/>
                </a:solidFill>
                <a:latin typeface="Consolas"/>
                <a:cs typeface="Georgia"/>
              </a:rPr>
              <a:t>white</a:t>
            </a:r>
            <a:endParaRPr lang="en-US" sz="2900" spc="-5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82600" lvl="1">
              <a:lnSpc>
                <a:spcPct val="100000"/>
              </a:lnSpc>
              <a:buSzPct val="74137"/>
              <a:tabLst>
                <a:tab pos="887730" algn="l"/>
                <a:tab pos="888365" algn="l"/>
              </a:tabLst>
            </a:pPr>
            <a:endParaRPr lang="en-US" sz="2900" spc="-5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887730" lvl="1" indent="-405130">
              <a:buSzPct val="74137"/>
              <a:buFont typeface="Lora"/>
              <a:buChar char="•"/>
              <a:tabLst>
                <a:tab pos="887730" algn="l"/>
                <a:tab pos="888365" algn="l"/>
              </a:tabLst>
            </a:pPr>
            <a:r>
              <a:rPr lang="en-US" sz="2900" spc="-50" dirty="0">
                <a:solidFill>
                  <a:srgbClr val="5F5F5F"/>
                </a:solidFill>
                <a:latin typeface="Georgia"/>
                <a:cs typeface="Georgia"/>
              </a:rPr>
              <a:t>Hex:</a:t>
            </a:r>
            <a:r>
              <a:rPr lang="en-US" sz="29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spc="-5" dirty="0">
                <a:solidFill>
                  <a:srgbClr val="0000FF"/>
                </a:solidFill>
                <a:latin typeface="Consolas"/>
                <a:cs typeface="Consolas"/>
              </a:rPr>
              <a:t>#</a:t>
            </a:r>
            <a:r>
              <a:rPr lang="en-US" sz="2900" spc="-5" dirty="0" err="1">
                <a:solidFill>
                  <a:srgbClr val="0000FF"/>
                </a:solidFill>
                <a:latin typeface="Consolas"/>
                <a:cs typeface="Consolas"/>
              </a:rPr>
              <a:t>ffffff</a:t>
            </a:r>
            <a:endParaRPr lang="en-US" sz="29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tabLst>
                <a:tab pos="887730" algn="l"/>
              </a:tabLst>
            </a:pPr>
            <a:r>
              <a:rPr sz="2150" spc="10" dirty="0">
                <a:solidFill>
                  <a:srgbClr val="5F5F5F"/>
                </a:solidFill>
                <a:latin typeface="Lora"/>
                <a:cs typeface="Lora"/>
              </a:rPr>
              <a:t>•	</a:t>
            </a:r>
            <a:r>
              <a:rPr sz="2900" spc="-5" dirty="0" err="1">
                <a:solidFill>
                  <a:srgbClr val="5F5F5F"/>
                </a:solidFill>
                <a:latin typeface="Georgia"/>
                <a:cs typeface="Georgia"/>
              </a:rPr>
              <a:t>RGB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: </a:t>
            </a:r>
            <a:r>
              <a:rPr sz="2900" dirty="0" err="1">
                <a:solidFill>
                  <a:srgbClr val="0000FF"/>
                </a:solidFill>
                <a:latin typeface="Consolas"/>
                <a:cs typeface="Consolas"/>
              </a:rPr>
              <a:t>rgb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(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 2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</a:t>
            </a:r>
            <a:r>
              <a:rPr sz="29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2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5)</a:t>
            </a:r>
            <a:endParaRPr sz="29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tabLst>
                <a:tab pos="887730" algn="l"/>
              </a:tabLst>
            </a:pPr>
            <a:r>
              <a:rPr sz="2150" spc="10" dirty="0">
                <a:solidFill>
                  <a:srgbClr val="5F5F5F"/>
                </a:solidFill>
                <a:latin typeface="Lora"/>
                <a:cs typeface="Lora"/>
              </a:rPr>
              <a:t>•	</a:t>
            </a:r>
            <a:r>
              <a:rPr sz="2900" spc="-5" dirty="0" err="1">
                <a:solidFill>
                  <a:srgbClr val="5F5F5F"/>
                </a:solidFill>
                <a:latin typeface="Georgia"/>
                <a:cs typeface="Georgia"/>
              </a:rPr>
              <a:t>RGBA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: </a:t>
            </a:r>
            <a:r>
              <a:rPr sz="29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(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 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 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</a:t>
            </a:r>
            <a:r>
              <a:rPr sz="2900" spc="-8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0.8)</a:t>
            </a:r>
            <a:endParaRPr sz="29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126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57800" y="5880100"/>
            <a:ext cx="248539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REVIEW!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2100" y="3149600"/>
            <a:ext cx="2260600" cy="226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2EB721-6B5C-42CE-AC22-3AEADF4C07E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4800" y="453479"/>
            <a:ext cx="47752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</a:t>
            </a:r>
            <a:r>
              <a:rPr spc="-100" dirty="0"/>
              <a:t> </a:t>
            </a:r>
            <a:r>
              <a:rPr dirty="0"/>
              <a:t>Color</a:t>
            </a:r>
            <a:r>
              <a:rPr lang="en-US" dirty="0"/>
              <a:t> examples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96010" y="2716932"/>
            <a:ext cx="10435590" cy="66556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745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   color: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black; </a:t>
            </a:r>
          </a:p>
          <a:p>
            <a:pPr marL="1134745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134745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   background-color: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#000000; </a:t>
            </a:r>
          </a:p>
          <a:p>
            <a:pPr marL="1134745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134745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   background-color: 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rgb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(0, 0,</a:t>
            </a:r>
            <a:r>
              <a:rPr lang="en-US" sz="28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0); </a:t>
            </a:r>
          </a:p>
          <a:p>
            <a:pPr marL="1134745">
              <a:lnSpc>
                <a:spcPct val="100000"/>
              </a:lnSpc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dirty="0"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2369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>
            <a:extLst>
              <a:ext uri="{FF2B5EF4-FFF2-40B4-BE49-F238E27FC236}">
                <a16:creationId xmlns:a16="http://schemas.microsoft.com/office/drawing/2014/main" id="{CE4FA924-D901-4629-B444-F3C35ECC520F}"/>
              </a:ext>
            </a:extLst>
          </p:cNvPr>
          <p:cNvSpPr/>
          <p:nvPr/>
        </p:nvSpPr>
        <p:spPr>
          <a:xfrm>
            <a:off x="0" y="-7166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CA223817-C233-47DD-B8A0-AC735816ECB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</a:t>
            </a:r>
            <a:r>
              <a:rPr sz="5000" dirty="0"/>
              <a:t>four link</a:t>
            </a:r>
            <a:r>
              <a:rPr sz="5000" spc="-100" dirty="0"/>
              <a:t> </a:t>
            </a:r>
            <a:r>
              <a:rPr sz="5000" dirty="0"/>
              <a:t>states</a:t>
            </a:r>
          </a:p>
        </p:txBody>
      </p:sp>
      <p:pic>
        <p:nvPicPr>
          <p:cNvPr id="6" name="lin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350" y="4191000"/>
            <a:ext cx="2692400" cy="269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8223265307_fe44dacbd5_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5085" y="3923903"/>
            <a:ext cx="2463800" cy="2784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hovercraf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21261" y="4063935"/>
            <a:ext cx="2813215" cy="2120901"/>
          </a:xfrm>
          <a:prstGeom prst="rect">
            <a:avLst/>
          </a:prstGeom>
          <a:ln w="12700">
            <a:miter lim="400000"/>
          </a:ln>
          <a:effectLst>
            <a:outerShdw blurRad="127000" dist="635000" dir="4080000" rotWithShape="0">
              <a:srgbClr val="000000">
                <a:alpha val="22000"/>
              </a:srgbClr>
            </a:outerShdw>
          </a:effectLst>
        </p:spPr>
      </p:pic>
      <p:pic>
        <p:nvPicPr>
          <p:cNvPr id="9" name="clic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26852" y="3923903"/>
            <a:ext cx="3509748" cy="36449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/>
          <p:cNvSpPr/>
          <p:nvPr/>
        </p:nvSpPr>
        <p:spPr>
          <a:xfrm>
            <a:off x="789860" y="7278469"/>
            <a:ext cx="1902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kern="0">
                <a:solidFill>
                  <a:srgbClr val="7F007F"/>
                </a:solidFill>
                <a:latin typeface="Consolas"/>
                <a:cs typeface="Consolas"/>
              </a:rPr>
              <a:t>a:link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52948" y="7278469"/>
            <a:ext cx="2544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kern="0">
                <a:solidFill>
                  <a:srgbClr val="7F007F"/>
                </a:solidFill>
                <a:latin typeface="Consolas"/>
                <a:cs typeface="Consolas"/>
              </a:rPr>
              <a:t>a:visited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35800" y="7278469"/>
            <a:ext cx="2169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kern="0">
                <a:solidFill>
                  <a:srgbClr val="7F007F"/>
                </a:solidFill>
                <a:latin typeface="Consolas"/>
                <a:cs typeface="Consolas"/>
              </a:rPr>
              <a:t>a:hover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855200" y="7278469"/>
            <a:ext cx="22905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kern="0">
                <a:solidFill>
                  <a:srgbClr val="7F007F"/>
                </a:solidFill>
                <a:latin typeface="Consolas"/>
                <a:cs typeface="Consolas"/>
              </a:rPr>
              <a:t>a:active</a:t>
            </a:r>
          </a:p>
        </p:txBody>
      </p:sp>
      <p:sp>
        <p:nvSpPr>
          <p:cNvPr id="16" name="object 3"/>
          <p:cNvSpPr txBox="1"/>
          <p:nvPr/>
        </p:nvSpPr>
        <p:spPr>
          <a:xfrm>
            <a:off x="1246136" y="2704968"/>
            <a:ext cx="10435590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2900" spc="-5">
                <a:solidFill>
                  <a:srgbClr val="5F5F5F"/>
                </a:solidFill>
                <a:latin typeface="Georgia"/>
                <a:cs typeface="Georgia"/>
              </a:rPr>
              <a:t>You can style a link differently depending on what </a:t>
            </a:r>
            <a:r>
              <a:rPr lang="en-US" sz="2900" b="1" spc="-5">
                <a:solidFill>
                  <a:srgbClr val="5F5F5F"/>
                </a:solidFill>
                <a:latin typeface="Georgia"/>
                <a:cs typeface="Georgia"/>
              </a:rPr>
              <a:t>state</a:t>
            </a:r>
            <a:r>
              <a:rPr lang="en-US" sz="2900" spc="-5">
                <a:solidFill>
                  <a:srgbClr val="5F5F5F"/>
                </a:solidFill>
                <a:latin typeface="Georgia"/>
                <a:cs typeface="Georgia"/>
              </a:rPr>
              <a:t> it’s in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sz="29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23862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05C5208-EEAB-48E1-B745-C6C40594053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</a:t>
            </a:r>
            <a:r>
              <a:rPr sz="5000" dirty="0"/>
              <a:t>four link</a:t>
            </a:r>
            <a:r>
              <a:rPr sz="5000" spc="-100" dirty="0"/>
              <a:t> </a:t>
            </a:r>
            <a:r>
              <a:rPr sz="5000" dirty="0"/>
              <a:t>states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5000" y="2362200"/>
            <a:ext cx="8756243" cy="618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pt-BR" sz="4000" dirty="0">
                <a:solidFill>
                  <a:srgbClr val="FF54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blue;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a:visited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pt-BR" sz="4000" dirty="0">
                <a:solidFill>
                  <a:srgbClr val="FF54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gray;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a:hover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pt-BR" sz="4000" dirty="0">
                <a:solidFill>
                  <a:srgbClr val="FF54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purple;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a:active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pt-BR" sz="4000" dirty="0">
                <a:solidFill>
                  <a:srgbClr val="FF54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yellow;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Let’s inspect a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  <a:hlinkClick r:id="rId2"/>
              </a:rPr>
              <a:t>live demo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 of how this looks</a:t>
            </a:r>
            <a:endParaRPr lang="pt-BR" sz="3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20494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1D002158-A295-4A4E-A69D-627A51100E06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7100" y="406400"/>
            <a:ext cx="4660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Text-align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698677" y="2150269"/>
            <a:ext cx="11433175" cy="6155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You can change the alignment of text using the 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text-align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property. 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Values: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center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left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Georgia"/>
              </a:rPr>
              <a:t>right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Georgia"/>
              </a:rPr>
              <a:t>justify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00" dirty="0">
              <a:latin typeface="Times New Roman"/>
              <a:cs typeface="Times New Roman"/>
            </a:endParaRPr>
          </a:p>
          <a:p>
            <a:pPr marL="163830">
              <a:lnSpc>
                <a:spcPct val="100000"/>
              </a:lnSpc>
            </a:pPr>
            <a:r>
              <a:rPr lang="en-US" sz="3100" dirty="0" err="1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31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text-align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center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sz="31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100" dirty="0">
              <a:latin typeface="Consolas"/>
              <a:cs typeface="Consola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969000" y="2438400"/>
            <a:ext cx="7533563" cy="6174613"/>
            <a:chOff x="6825552" y="3451192"/>
            <a:chExt cx="6001448" cy="4930808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6825552" y="3451192"/>
              <a:ext cx="6001448" cy="4930808"/>
              <a:chOff x="7249836" y="1898705"/>
              <a:chExt cx="5780364" cy="474916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1" name="Picture 2" descr="laptop_PNG8915.png (2046×1681)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b="11213"/>
            <a:stretch/>
          </p:blipFill>
          <p:spPr>
            <a:xfrm>
              <a:off x="8255498" y="4999966"/>
              <a:ext cx="3126985" cy="141770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b="7420"/>
          <a:stretch/>
        </p:blipFill>
        <p:spPr>
          <a:xfrm>
            <a:off x="7763998" y="4317761"/>
            <a:ext cx="3925276" cy="183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98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56FF76A9-93FD-430E-A5AB-D013FC3C614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7500" y="406400"/>
            <a:ext cx="80645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Multiple selectors &amp; Properties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2866" y="2030996"/>
            <a:ext cx="10010534" cy="74584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7195" indent="-404495">
              <a:lnSpc>
                <a:spcPct val="100000"/>
              </a:lnSpc>
              <a:buSzPct val="74137"/>
              <a:buFont typeface="Lora"/>
              <a:buChar char="•"/>
              <a:tabLst>
                <a:tab pos="417195" algn="l"/>
                <a:tab pos="417830" algn="l"/>
              </a:tabLst>
            </a:pPr>
            <a:r>
              <a:rPr sz="2900" spc="-70" dirty="0">
                <a:solidFill>
                  <a:srgbClr val="5F5F5F"/>
                </a:solidFill>
                <a:latin typeface="Georgia"/>
                <a:cs typeface="Georgia"/>
              </a:rPr>
              <a:t>You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add multiple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electors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t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o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 CSS</a:t>
            </a:r>
            <a:r>
              <a:rPr sz="2900" spc="1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rule</a:t>
            </a: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Lora"/>
              <a:buChar char="•"/>
            </a:pPr>
            <a:endParaRPr sz="2600" dirty="0">
              <a:latin typeface="Times New Roman"/>
              <a:cs typeface="Times New Roman"/>
            </a:endParaRPr>
          </a:p>
          <a:p>
            <a:pPr marL="417195" indent="-404495">
              <a:lnSpc>
                <a:spcPct val="100000"/>
              </a:lnSpc>
              <a:buSzPct val="74137"/>
              <a:buFont typeface="Lora"/>
              <a:buChar char="•"/>
              <a:tabLst>
                <a:tab pos="417195" algn="l"/>
                <a:tab pos="417830" algn="l"/>
              </a:tabLst>
            </a:pPr>
            <a:r>
              <a:rPr sz="2900" spc="-70" dirty="0">
                <a:solidFill>
                  <a:srgbClr val="5F5F5F"/>
                </a:solidFill>
                <a:latin typeface="Georgia"/>
                <a:cs typeface="Georgia"/>
              </a:rPr>
              <a:t>You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add multiple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properties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t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o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 CSS</a:t>
            </a:r>
            <a:r>
              <a:rPr sz="2900" spc="1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rule</a:t>
            </a: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3200" dirty="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800" dirty="0">
              <a:latin typeface="Times New Roman"/>
              <a:cs typeface="Times New Roman"/>
            </a:endParaRPr>
          </a:p>
          <a:p>
            <a:pPr marL="1285240" lvl="2"/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u</a:t>
            </a:r>
            <a:r>
              <a:rPr sz="2800" dirty="0" err="1">
                <a:solidFill>
                  <a:srgbClr val="7F007F"/>
                </a:solidFill>
                <a:latin typeface="Consolas"/>
                <a:cs typeface="Consolas"/>
              </a:rPr>
              <a:t>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</a:p>
          <a:p>
            <a:pPr marL="2284095" marR="2569845" lvl="2">
              <a:spcBef>
                <a:spcPts val="1710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lang="en-US" sz="2800" spc="-9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#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ffffff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endParaRPr lang="en-US" sz="2800" dirty="0">
              <a:latin typeface="Consolas"/>
              <a:cs typeface="Consolas"/>
            </a:endParaRPr>
          </a:p>
          <a:p>
            <a:pPr marL="1369695" lvl="2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85240" lvl="2"/>
            <a:endParaRPr sz="2800" dirty="0">
              <a:latin typeface="Consolas"/>
              <a:cs typeface="Consolas"/>
            </a:endParaRPr>
          </a:p>
          <a:p>
            <a:pPr marL="1285240" lvl="2"/>
            <a:r>
              <a:rPr sz="2800" dirty="0" err="1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sz="2800" spc="-1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endParaRPr sz="2800" dirty="0">
              <a:latin typeface="Consolas"/>
              <a:cs typeface="Consolas"/>
            </a:endParaRPr>
          </a:p>
          <a:p>
            <a:pPr marL="2284095" marR="2569845" lvl="2">
              <a:spcBef>
                <a:spcPts val="1710"/>
              </a:spcBef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: 16px;  </a:t>
            </a: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2284095" marR="2569845" lvl="2">
              <a:spcBef>
                <a:spcPts val="1710"/>
              </a:spcBef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font-weight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sz="28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bold; </a:t>
            </a: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2284095" marR="2569845" lvl="2">
              <a:spcBef>
                <a:spcPts val="1710"/>
              </a:spcBef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sz="2800" spc="-9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#444444;</a:t>
            </a:r>
            <a:endParaRPr sz="2800" dirty="0">
              <a:latin typeface="Consolas"/>
              <a:cs typeface="Consolas"/>
            </a:endParaRPr>
          </a:p>
          <a:p>
            <a:pPr marL="1369695" lvl="2"/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55295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480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D1CD933-16FF-4190-8007-9E8DEF47C1E0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3800" y="406400"/>
            <a:ext cx="370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{ } </a:t>
            </a:r>
            <a:r>
              <a:rPr dirty="0"/>
              <a:t>CSS</a:t>
            </a:r>
            <a:r>
              <a:rPr spc="-100" dirty="0"/>
              <a:t> </a:t>
            </a:r>
            <a:r>
              <a:rPr dirty="0"/>
              <a:t>COMMENTS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1800" y="2743200"/>
            <a:ext cx="8082915" cy="6560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Just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like HTML, CSS can have</a:t>
            </a:r>
            <a:r>
              <a:rPr sz="3300" spc="-9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b="1" spc="-5" dirty="0">
                <a:solidFill>
                  <a:srgbClr val="5F5F5F"/>
                </a:solidFill>
                <a:latin typeface="Georgia"/>
                <a:cs typeface="Georgia"/>
              </a:rPr>
              <a:t>comments</a:t>
            </a:r>
            <a:endParaRPr lang="en-US" sz="3300" b="1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endParaRPr lang="en-US" sz="3300" b="1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Start with </a:t>
            </a:r>
            <a:r>
              <a:rPr lang="en-US" sz="3200" dirty="0">
                <a:solidFill>
                  <a:srgbClr val="3FAA54"/>
                </a:solidFill>
                <a:latin typeface="Consolas"/>
                <a:cs typeface="Consolas"/>
              </a:rPr>
              <a:t>/*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End with</a:t>
            </a:r>
            <a:r>
              <a:rPr lang="en-US" sz="3200" dirty="0">
                <a:solidFill>
                  <a:srgbClr val="3FAA54"/>
                </a:solidFill>
                <a:latin typeface="Consolas"/>
                <a:cs typeface="Consolas"/>
              </a:rPr>
              <a:t> */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endParaRPr lang="en-US" sz="3300" b="1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endParaRPr lang="en-US" sz="3300" b="1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/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864869">
              <a:lnSpc>
                <a:spcPct val="100000"/>
              </a:lnSpc>
              <a:spcBef>
                <a:spcPts val="1060"/>
              </a:spcBef>
            </a:pPr>
            <a:r>
              <a:rPr lang="en-US" sz="3600" dirty="0">
                <a:solidFill>
                  <a:srgbClr val="3FAA54"/>
                </a:solidFill>
                <a:latin typeface="Consolas"/>
                <a:cs typeface="Consolas"/>
              </a:rPr>
              <a:t>/* I am a CSS comment!</a:t>
            </a:r>
            <a:r>
              <a:rPr lang="en-US" sz="3600" spc="-9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6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3600" dirty="0">
              <a:latin typeface="Consolas"/>
              <a:cs typeface="Consolas"/>
            </a:endParaRPr>
          </a:p>
          <a:p>
            <a:pPr marL="12700"/>
            <a:endParaRPr lang="en-US" sz="3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684206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1808013-EFCA-45BB-A21D-5F9EFA0C0A32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3035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DC20E84-5C41-47C4-9F91-242FF29C7637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234655" y="2418842"/>
            <a:ext cx="10484485" cy="511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60095">
              <a:spcBef>
                <a:spcPts val="2000"/>
              </a:spcBef>
              <a:tabLst>
                <a:tab pos="681355" algn="l"/>
                <a:tab pos="681990" algn="l"/>
              </a:tabLst>
            </a:pP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Add a </a:t>
            </a: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320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>
                <a:solidFill>
                  <a:srgbClr val="5F5F5F"/>
                </a:solidFill>
                <a:latin typeface="Georgia"/>
                <a:cs typeface="Georgia"/>
              </a:rPr>
              <a:t>section in the </a:t>
            </a: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>
                <a:solidFill>
                  <a:srgbClr val="5F5F5F"/>
                </a:solidFill>
                <a:latin typeface="Georgia"/>
                <a:cs typeface="Georgia"/>
              </a:rPr>
              <a:t>on your page</a:t>
            </a:r>
            <a:endParaRPr lang="en-US" sz="2900">
              <a:solidFill>
                <a:srgbClr val="5F5F5F"/>
              </a:solidFill>
              <a:latin typeface="Georgia"/>
              <a:cs typeface="Georgia"/>
            </a:endParaRPr>
          </a:p>
          <a:p>
            <a:pPr marL="570865" marR="760095" indent="-558165">
              <a:spcBef>
                <a:spcPts val="2000"/>
              </a:spcBef>
              <a:buFont typeface="Symbol"/>
              <a:buChar char=""/>
              <a:tabLst>
                <a:tab pos="681355" algn="l"/>
                <a:tab pos="681990" algn="l"/>
              </a:tabLst>
            </a:pPr>
            <a:endParaRPr lang="en-US" sz="3600">
              <a:latin typeface="Consolas"/>
              <a:cs typeface="Consolas"/>
            </a:endParaRPr>
          </a:p>
          <a:p>
            <a:pPr marL="12700" marR="760095">
              <a:lnSpc>
                <a:spcPct val="100000"/>
              </a:lnSpc>
              <a:spcBef>
                <a:spcPts val="2000"/>
              </a:spcBef>
              <a:tabLst>
                <a:tab pos="681355" algn="l"/>
                <a:tab pos="681990" algn="l"/>
              </a:tabLst>
            </a:pP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M</a:t>
            </a:r>
            <a:r>
              <a:rPr lang="en-US" sz="3300">
                <a:solidFill>
                  <a:srgbClr val="5F5F5F"/>
                </a:solidFill>
                <a:latin typeface="Georgia"/>
                <a:cs typeface="Georgia"/>
              </a:rPr>
              <a:t>ake some style changes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using</a:t>
            </a:r>
            <a:r>
              <a:rPr sz="3300" spc="-3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330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endParaRPr lang="en-US" sz="3300">
              <a:latin typeface="Georgia"/>
              <a:cs typeface="Georgia"/>
            </a:endParaRPr>
          </a:p>
          <a:p>
            <a:pPr marL="1028065" marR="760095" lvl="1" indent="-558165">
              <a:spcBef>
                <a:spcPts val="2000"/>
              </a:spcBef>
              <a:buFont typeface="Symbol"/>
              <a:buChar char=""/>
              <a:tabLst>
                <a:tab pos="681355" algn="l"/>
                <a:tab pos="681990" algn="l"/>
              </a:tabLst>
            </a:pP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Consider changing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font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color,</a:t>
            </a:r>
            <a:r>
              <a:rPr lang="en-US" sz="3300">
                <a:solidFill>
                  <a:srgbClr val="5F5F5F"/>
                </a:solidFill>
                <a:latin typeface="Georgia"/>
                <a:cs typeface="Georgia"/>
              </a:rPr>
              <a:t> font family, font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 size, link color,</a:t>
            </a:r>
            <a:r>
              <a:rPr lang="en-US" sz="3300">
                <a:solidFill>
                  <a:srgbClr val="5F5F5F"/>
                </a:solidFill>
                <a:latin typeface="Georgia"/>
                <a:cs typeface="Georgia"/>
              </a:rPr>
              <a:t> text alignment,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background</a:t>
            </a:r>
            <a:r>
              <a:rPr lang="en-US" sz="3300">
                <a:solidFill>
                  <a:srgbClr val="5F5F5F"/>
                </a:solidFill>
                <a:latin typeface="Georgia"/>
                <a:cs typeface="Georgia"/>
              </a:rPr>
              <a:t> colors</a:t>
            </a:r>
          </a:p>
          <a:p>
            <a:pPr marL="1344295" marR="5080" indent="-617855">
              <a:lnSpc>
                <a:spcPct val="100000"/>
              </a:lnSpc>
              <a:spcBef>
                <a:spcPts val="2000"/>
              </a:spcBef>
            </a:pPr>
            <a:endParaRPr sz="330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0500" y="399415"/>
            <a:ext cx="35941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Practice</a:t>
            </a:r>
            <a:endParaRPr sz="5000"/>
          </a:p>
        </p:txBody>
      </p:sp>
    </p:spTree>
    <p:extLst>
      <p:ext uri="{BB962C8B-B14F-4D97-AF65-F5344CB8AC3E}">
        <p14:creationId xmlns:p14="http://schemas.microsoft.com/office/powerpoint/2010/main" val="1642641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7AED57F6-338F-41E4-B274-31DBE2A53E8D}"/>
              </a:ext>
            </a:extLst>
          </p:cNvPr>
          <p:cNvSpPr/>
          <p:nvPr/>
        </p:nvSpPr>
        <p:spPr>
          <a:xfrm>
            <a:off x="0" y="0"/>
            <a:ext cx="13004800" cy="972312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13004800" cy="9723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06800" y="5880100"/>
            <a:ext cx="5725795" cy="1194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395095" algn="l"/>
              </a:tabLst>
            </a:pPr>
            <a:r>
              <a:rPr lang="en-US" sz="7800"/>
              <a:t>FILE</a:t>
            </a:r>
            <a:r>
              <a:rPr lang="en-US" sz="7800" spc="-45"/>
              <a:t> </a:t>
            </a:r>
            <a:r>
              <a:rPr lang="en-US" sz="7800" spc="-5"/>
              <a:t>ORGANIZATION</a:t>
            </a:r>
            <a:endParaRPr lang="en-US" sz="7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2810453"/>
            <a:ext cx="2367393" cy="23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4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60900" y="406400"/>
            <a:ext cx="367855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/>
              <a:t>FILE</a:t>
            </a:r>
            <a:r>
              <a:rPr sz="5000" spc="-45"/>
              <a:t> </a:t>
            </a:r>
            <a:r>
              <a:rPr sz="5000" spc="-5"/>
              <a:t>ORGANIZATION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331010" y="2579110"/>
            <a:ext cx="10256520" cy="6614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marR="19939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you structure your site correctly, you are one step closer to faster updates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622300" marR="19939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079500" marR="199390" lvl="1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Structure should be not just for you, but for anyone who might use, need or want any of your files (images, scripts, stylesheets, </a:t>
            </a:r>
            <a:r>
              <a:rPr lang="en-US" sz="2800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etc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</a:t>
            </a:r>
          </a:p>
          <a:p>
            <a:pPr marL="1079500" marR="199390" lvl="1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622300" marR="508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next person to work on or look at your code will be able to understand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what you’ve done and where to find things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622300" marR="508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9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1225" y="406400"/>
            <a:ext cx="6193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</a:t>
            </a:r>
            <a:r>
              <a:rPr spc="-10"/>
              <a:t>WEBPAGE</a:t>
            </a:r>
            <a:r>
              <a:rPr spc="-95"/>
              <a:t> </a:t>
            </a:r>
            <a:r>
              <a:t>COMPONENTS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775EE5E-6FA2-4D74-9AC6-D30C433EAC52}"/>
              </a:ext>
            </a:extLst>
          </p:cNvPr>
          <p:cNvSpPr/>
          <p:nvPr/>
        </p:nvSpPr>
        <p:spPr>
          <a:xfrm>
            <a:off x="9341191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5A50BFA-0518-40EB-B341-5E434AF97A69}"/>
              </a:ext>
            </a:extLst>
          </p:cNvPr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0E20654-B28A-4A6C-A528-6318E107AE93}"/>
              </a:ext>
            </a:extLst>
          </p:cNvPr>
          <p:cNvSpPr/>
          <p:nvPr/>
        </p:nvSpPr>
        <p:spPr>
          <a:xfrm>
            <a:off x="5349024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3710D7C-50D8-42C0-BF46-4D9592C6C6C5}"/>
              </a:ext>
            </a:extLst>
          </p:cNvPr>
          <p:cNvSpPr/>
          <p:nvPr/>
        </p:nvSpPr>
        <p:spPr>
          <a:xfrm>
            <a:off x="1356859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C7B7A84-8DC6-46C4-A040-0946E7D9F6CB}"/>
              </a:ext>
            </a:extLst>
          </p:cNvPr>
          <p:cNvSpPr/>
          <p:nvPr/>
        </p:nvSpPr>
        <p:spPr>
          <a:xfrm>
            <a:off x="5918200" y="3746500"/>
            <a:ext cx="1168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888E62E-76D4-4FDF-8A2D-0CF0F64BF356}"/>
              </a:ext>
            </a:extLst>
          </p:cNvPr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5D21C2C-3457-4FF5-8B6E-F63F42433BF4}"/>
              </a:ext>
            </a:extLst>
          </p:cNvPr>
          <p:cNvSpPr txBox="1"/>
          <p:nvPr/>
        </p:nvSpPr>
        <p:spPr>
          <a:xfrm>
            <a:off x="992619" y="6095758"/>
            <a:ext cx="3036570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635" algn="ctr">
              <a:lnSpc>
                <a:spcPct val="124800"/>
              </a:lnSpc>
            </a:pPr>
            <a:r>
              <a:rPr lang="en-US" sz="4600" b="1">
                <a:solidFill>
                  <a:srgbClr val="5F5F5F"/>
                </a:solidFill>
                <a:latin typeface="Bebas Neue Bold"/>
                <a:cs typeface="Bebas Neue Bold"/>
              </a:rPr>
              <a:t>html</a:t>
            </a:r>
            <a:r>
              <a:rPr sz="2500" b="1" spc="-5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b="1" spc="-5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2500" spc="-5">
                <a:solidFill>
                  <a:srgbClr val="525252"/>
                </a:solidFill>
                <a:latin typeface="Georgia"/>
                <a:cs typeface="Georgia"/>
              </a:rPr>
              <a:t>Structures and organizes content</a:t>
            </a:r>
            <a:endParaRPr sz="2500">
              <a:latin typeface="Georgia"/>
              <a:cs typeface="Georgia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1AEC2D32-BEB4-4BF3-8661-51EFB6EA03B7}"/>
              </a:ext>
            </a:extLst>
          </p:cNvPr>
          <p:cNvSpPr txBox="1"/>
          <p:nvPr/>
        </p:nvSpPr>
        <p:spPr>
          <a:xfrm>
            <a:off x="4814798" y="6090424"/>
            <a:ext cx="3383279" cy="1861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060" marR="5080" indent="-213995" algn="ctr">
              <a:lnSpc>
                <a:spcPct val="126200"/>
              </a:lnSpc>
            </a:pPr>
            <a:r>
              <a:rPr lang="en-US" sz="4600" b="1" err="1">
                <a:solidFill>
                  <a:srgbClr val="5F5F5F"/>
                </a:solidFill>
                <a:latin typeface="Bebas Neue Bold"/>
                <a:cs typeface="Bebas Neue Bold"/>
              </a:rPr>
              <a:t>css</a:t>
            </a:r>
            <a:r>
              <a:rPr sz="2500" b="1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spc="-5">
              <a:solidFill>
                <a:srgbClr val="525252"/>
              </a:solidFill>
              <a:latin typeface="Georgia"/>
              <a:cs typeface="Georgia"/>
            </a:endParaRPr>
          </a:p>
          <a:p>
            <a:pPr marL="226060" marR="5080" indent="-213995" algn="ctr">
              <a:lnSpc>
                <a:spcPct val="126200"/>
              </a:lnSpc>
            </a:pP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r>
              <a:rPr lang="en-US" sz="2500" spc="-5">
                <a:solidFill>
                  <a:srgbClr val="525252"/>
                </a:solidFill>
                <a:latin typeface="Georgia"/>
                <a:cs typeface="Georgia"/>
              </a:rPr>
              <a:t>S</a:t>
            </a:r>
            <a:r>
              <a:rPr lang="en-US" sz="2500">
                <a:solidFill>
                  <a:srgbClr val="525252"/>
                </a:solidFill>
                <a:latin typeface="Georgia"/>
                <a:cs typeface="Georgia"/>
              </a:rPr>
              <a:t>tyles the markup and creates layout</a:t>
            </a:r>
            <a:endParaRPr sz="2500">
              <a:latin typeface="Georgia"/>
              <a:cs typeface="Georgia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03B5C8C-DCB3-479B-88E7-7C60EDD1D20F}"/>
              </a:ext>
            </a:extLst>
          </p:cNvPr>
          <p:cNvSpPr txBox="1"/>
          <p:nvPr/>
        </p:nvSpPr>
        <p:spPr>
          <a:xfrm>
            <a:off x="8775954" y="6096330"/>
            <a:ext cx="3646170" cy="18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9065" algn="ctr">
              <a:lnSpc>
                <a:spcPct val="124300"/>
              </a:lnSpc>
            </a:pPr>
            <a:r>
              <a:rPr lang="en-US" sz="4600" b="1" err="1">
                <a:solidFill>
                  <a:srgbClr val="5F5F5F"/>
                </a:solidFill>
                <a:latin typeface="Bebas Neue Bold"/>
                <a:cs typeface="Bebas Neue Bold"/>
              </a:rPr>
              <a:t>Javascript</a:t>
            </a:r>
            <a:r>
              <a:rPr sz="2500" b="1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spc="-5">
              <a:solidFill>
                <a:srgbClr val="525252"/>
              </a:solidFill>
              <a:latin typeface="Georgia"/>
              <a:cs typeface="Georgia"/>
            </a:endParaRPr>
          </a:p>
          <a:p>
            <a:pPr marL="12700" marR="5080" indent="139065" algn="ctr">
              <a:lnSpc>
                <a:spcPct val="124300"/>
              </a:lnSpc>
            </a:pPr>
            <a:r>
              <a:rPr lang="en-US" sz="2500">
                <a:solidFill>
                  <a:srgbClr val="525252"/>
                </a:solidFill>
                <a:latin typeface="Georgia"/>
                <a:cs typeface="Georgia"/>
              </a:rPr>
              <a:t>B</a:t>
            </a:r>
            <a:r>
              <a:rPr sz="2500">
                <a:solidFill>
                  <a:srgbClr val="525252"/>
                </a:solidFill>
                <a:latin typeface="Georgia"/>
                <a:cs typeface="Georgia"/>
              </a:rPr>
              <a:t>ring</a:t>
            </a:r>
            <a:r>
              <a:rPr lang="en-US" sz="2500">
                <a:solidFill>
                  <a:srgbClr val="525252"/>
                </a:solidFill>
                <a:latin typeface="Georgia"/>
                <a:cs typeface="Georgia"/>
              </a:rPr>
              <a:t>s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 content </a:t>
            </a:r>
            <a:r>
              <a:rPr sz="2500">
                <a:solidFill>
                  <a:srgbClr val="525252"/>
                </a:solidFill>
                <a:latin typeface="Georgia"/>
                <a:cs typeface="Georgia"/>
              </a:rPr>
              <a:t>and 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design to</a:t>
            </a:r>
            <a:r>
              <a:rPr sz="2500" spc="-15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life</a:t>
            </a:r>
            <a:endParaRPr sz="25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51966" y="2297430"/>
            <a:ext cx="9136634" cy="6422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Typical files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in 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</a:t>
            </a:r>
            <a:r>
              <a:rPr sz="36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include: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HTML files (.html)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CSS files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Javascript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 files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js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Images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png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 .jpg, .gif)</a:t>
            </a:r>
          </a:p>
          <a:p>
            <a:pPr marL="12700">
              <a:lnSpc>
                <a:spcPct val="100000"/>
              </a:lnSpc>
            </a:pPr>
            <a:endParaRPr sz="2800" dirty="0">
              <a:latin typeface="Georgia"/>
              <a:cs typeface="Georgia"/>
            </a:endParaRPr>
          </a:p>
          <a:p>
            <a:pPr marL="469900">
              <a:lnSpc>
                <a:spcPct val="100000"/>
              </a:lnSpc>
              <a:spcBef>
                <a:spcPts val="975"/>
              </a:spcBef>
            </a:pPr>
            <a:endParaRPr lang="en-US" sz="2600" spc="-2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09575" indent="-396875">
              <a:lnSpc>
                <a:spcPct val="1000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HTML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should usually go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</a:t>
            </a:r>
            <a:r>
              <a:rPr lang="en-US" sz="3600" b="1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main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(root)</a:t>
            </a:r>
            <a:r>
              <a:rPr lang="en-US" sz="3600" spc="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directory</a:t>
            </a:r>
          </a:p>
          <a:p>
            <a:pPr marL="409575" indent="-396875">
              <a:lnSpc>
                <a:spcPct val="1000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endParaRPr lang="en-US" sz="3600" dirty="0">
              <a:latin typeface="Georgia" panose="02040502050405020303" pitchFamily="18" charset="0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Lora"/>
              <a:buChar char="•"/>
            </a:pPr>
            <a:endParaRPr lang="en-US" sz="3600" dirty="0">
              <a:latin typeface="Georgia" panose="02040502050405020303" pitchFamily="18" charset="0"/>
              <a:cs typeface="Times New Roman"/>
            </a:endParaRPr>
          </a:p>
          <a:p>
            <a:pPr marL="409575" marR="229235" indent="-396875">
              <a:lnSpc>
                <a:spcPts val="33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Make </a:t>
            </a:r>
            <a:r>
              <a:rPr lang="en-US" sz="3600" b="1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subdirectories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media, CSS, and</a:t>
            </a:r>
            <a:r>
              <a:rPr lang="en-US" sz="3600" spc="-6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Javascript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files</a:t>
            </a:r>
            <a:endParaRPr lang="en-US" sz="3600" dirty="0">
              <a:latin typeface="Georgia" panose="02040502050405020303" pitchFamily="18" charset="0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60900" y="406400"/>
            <a:ext cx="367855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/>
              <a:t>FILE</a:t>
            </a:r>
            <a:r>
              <a:rPr sz="5000" spc="-45"/>
              <a:t> </a:t>
            </a:r>
            <a:r>
              <a:rPr sz="5000" spc="-5"/>
              <a:t>ORGANIZATION</a:t>
            </a:r>
            <a:endParaRPr sz="5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73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3099" y="2600096"/>
            <a:ext cx="11344301" cy="6401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5080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Use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consistent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naming convention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when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naming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and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folders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</a:p>
          <a:p>
            <a:pPr marL="503555" marR="5080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960755" marR="5080" lvl="1" indent="-490855"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example, always all lowercase, or words always separated by dashes,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etc</a:t>
            </a: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  <a:p>
            <a:pPr marL="503555" marR="836294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Capitalization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matters</a:t>
            </a:r>
          </a:p>
          <a:p>
            <a:pPr marL="960755" marR="836294" lvl="1" indent="-490855"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INDEX.html is not the same as index.html</a:t>
            </a:r>
          </a:p>
          <a:p>
            <a:pPr marL="503555" marR="836294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  <a:p>
            <a:pPr marL="503555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Use only letters,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numbers,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hyphens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(-) or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underscores</a:t>
            </a:r>
            <a:r>
              <a:rPr sz="3200" spc="3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(_)</a:t>
            </a: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  <a:p>
            <a:pPr marL="503555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No spaces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</a:t>
            </a:r>
            <a:r>
              <a:rPr sz="3200" spc="-5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names</a:t>
            </a: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37172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/>
              <a:t>FILE Naming</a:t>
            </a:r>
            <a:r>
              <a:rPr sz="5000" spc="-100"/>
              <a:t> </a:t>
            </a:r>
            <a:r>
              <a:rPr sz="5000"/>
              <a:t>RULES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54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3099" y="2600096"/>
            <a:ext cx="11344301" cy="54168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Comment your files – especially if you have unfinished development code, or if you think you may forget </a:t>
            </a:r>
            <a:r>
              <a:rPr lang="en-US" sz="3200" i="1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why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you made the decision you did</a:t>
            </a:r>
          </a:p>
          <a:p>
            <a:pPr marL="12700" marR="5080">
              <a:lnSpc>
                <a:spcPct val="100000"/>
              </a:lnSpc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 marR="5080">
              <a:lnSpc>
                <a:spcPct val="100000"/>
              </a:lnSpc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Indent your code (trust me)</a:t>
            </a: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Code organization</a:t>
            </a:r>
            <a:endParaRPr sz="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DC268-0130-4262-BF70-AAAE340DC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4634919"/>
            <a:ext cx="11188507" cy="134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7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Code indentation</a:t>
            </a:r>
            <a:endParaRPr sz="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3FCDA9-F9C7-46F3-8D98-EB54D68D1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2604370"/>
            <a:ext cx="6962775" cy="66484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57890D-ED5C-472F-9532-DC7FC7129DDD}"/>
              </a:ext>
            </a:extLst>
          </p:cNvPr>
          <p:cNvSpPr/>
          <p:nvPr/>
        </p:nvSpPr>
        <p:spPr>
          <a:xfrm>
            <a:off x="644783" y="2604370"/>
            <a:ext cx="41812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</a:t>
            </a:r>
            <a:r>
              <a:rPr lang="en-US" sz="3600" spc="-5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Javascript</a:t>
            </a:r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code on the right doesn’t have consistent formatting, and is hard to read</a:t>
            </a:r>
          </a:p>
          <a:p>
            <a:endParaRPr lang="en-US" sz="3600" spc="-5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486671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/>
              <a:t>Code indentation</a:t>
            </a:r>
            <a:endParaRPr sz="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DF6DEF-72E9-4D87-A437-1D8269DBE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2362200"/>
            <a:ext cx="8329462" cy="655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5C3970-FA22-49BA-89C6-C6DB525B8471}"/>
              </a:ext>
            </a:extLst>
          </p:cNvPr>
          <p:cNvSpPr/>
          <p:nvPr/>
        </p:nvSpPr>
        <p:spPr>
          <a:xfrm>
            <a:off x="644783" y="2604370"/>
            <a:ext cx="418121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This code is indented, so it’s easier to see the “if/else” logic</a:t>
            </a:r>
          </a:p>
          <a:p>
            <a:endParaRPr lang="en-US" sz="3600" spc="-5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Comments are added to explain decisions</a:t>
            </a:r>
          </a:p>
        </p:txBody>
      </p:sp>
    </p:spTree>
    <p:extLst>
      <p:ext uri="{BB962C8B-B14F-4D97-AF65-F5344CB8AC3E}">
        <p14:creationId xmlns:p14="http://schemas.microsoft.com/office/powerpoint/2010/main" val="3122883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 err="1"/>
              <a:t>css</a:t>
            </a:r>
            <a:r>
              <a:rPr lang="en-US" dirty="0"/>
              <a:t> indentation</a:t>
            </a:r>
            <a:endParaRPr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5C3970-FA22-49BA-89C6-C6DB525B8471}"/>
              </a:ext>
            </a:extLst>
          </p:cNvPr>
          <p:cNvSpPr/>
          <p:nvPr/>
        </p:nvSpPr>
        <p:spPr>
          <a:xfrm>
            <a:off x="644783" y="2286000"/>
            <a:ext cx="5324217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This is one popular way to indent CSS</a:t>
            </a: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Starting bracket is on the same line as the selector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Each property is on its own tabbed line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Ending bracket is on its own line</a:t>
            </a: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ABEEB-0FA9-4B3C-BDAD-F9CAB3897E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571"/>
          <a:stretch/>
        </p:blipFill>
        <p:spPr>
          <a:xfrm>
            <a:off x="6482443" y="2743200"/>
            <a:ext cx="628831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9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7AED57F6-338F-41E4-B274-31DBE2A53E8D}"/>
              </a:ext>
            </a:extLst>
          </p:cNvPr>
          <p:cNvSpPr/>
          <p:nvPr/>
        </p:nvSpPr>
        <p:spPr>
          <a:xfrm>
            <a:off x="0" y="-76200"/>
            <a:ext cx="13055600" cy="98298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13004800" cy="9723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0" y="6072932"/>
            <a:ext cx="5725795" cy="2385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395095" algn="l"/>
              </a:tabLst>
            </a:pPr>
            <a:r>
              <a:rPr lang="en-US" sz="7800" dirty="0">
                <a:solidFill>
                  <a:srgbClr val="FFFFFF"/>
                </a:solidFill>
              </a:rPr>
              <a:t>PRACTICE TIME!</a:t>
            </a:r>
            <a:br>
              <a:rPr lang="en-US" sz="7800" dirty="0"/>
            </a:br>
            <a:endParaRPr lang="en-US" sz="7800" b="0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85E9FFB-F3AD-456C-8808-AC55C9C736A4}"/>
              </a:ext>
            </a:extLst>
          </p:cNvPr>
          <p:cNvSpPr/>
          <p:nvPr/>
        </p:nvSpPr>
        <p:spPr>
          <a:xfrm>
            <a:off x="5283200" y="3088432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3297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assignment</a:t>
            </a:r>
            <a:endParaRPr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3E3DDB-3C10-48DE-92B8-6EFC8222D6EE}"/>
              </a:ext>
            </a:extLst>
          </p:cNvPr>
          <p:cNvSpPr/>
          <p:nvPr/>
        </p:nvSpPr>
        <p:spPr>
          <a:xfrm>
            <a:off x="1968500" y="2209800"/>
            <a:ext cx="90678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Create a folder for your images, and move all images there 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Fix the paths in all your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6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tags so that images show like before</a:t>
            </a: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Remember the different between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relative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and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absolute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paths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5080"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Prettify your CSS and HTML so that it’s easy to read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6906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54" y="1905000"/>
            <a:ext cx="3796825" cy="53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06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8420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CSS</a:t>
            </a:r>
            <a:r>
              <a:rPr lang="en-US"/>
              <a:t> in multiple places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So far, we’ve been making CSS changes directly on a single webpage, in the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element.  </a:t>
            </a: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These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internal styles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only apply to that</a:t>
            </a:r>
            <a:r>
              <a:rPr lang="en-US" sz="36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page (but affect every element on that page that is styled)</a:t>
            </a: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600" y="406400"/>
            <a:ext cx="51727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HTML</a:t>
            </a:r>
            <a:r>
              <a:rPr spc="-100"/>
              <a:t> </a:t>
            </a:r>
            <a:r>
              <a:t>DOCUMENTS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9108" y="2611297"/>
            <a:ext cx="9899015" cy="524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0" marR="48895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>
                <a:solidFill>
                  <a:srgbClr val="5F5F5F"/>
                </a:solidFill>
                <a:latin typeface="Consolas"/>
                <a:cs typeface="Consolas"/>
              </a:rPr>
              <a:t>&lt;!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DOCTYPE </a:t>
            </a:r>
            <a:r>
              <a:rPr sz="3300" spc="-5">
                <a:solidFill>
                  <a:srgbClr val="FF0000"/>
                </a:solidFill>
                <a:latin typeface="Consolas"/>
                <a:cs typeface="Consolas"/>
              </a:rPr>
              <a:t>html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100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tells the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it's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serving an  HTML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file using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HTML5</a:t>
            </a:r>
            <a:r>
              <a:rPr sz="3300" spc="-7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standards</a:t>
            </a:r>
            <a:endParaRPr sz="3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Symbol"/>
              <a:buChar char=""/>
            </a:pPr>
            <a:endParaRPr sz="305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1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the whole document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Consolas"/>
              </a:rPr>
              <a:t>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wr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aps the</a:t>
            </a:r>
            <a:r>
              <a:rPr sz="3300" spc="-3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metadata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and styles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7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the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visible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content</a:t>
            </a:r>
            <a:endParaRPr sz="3300">
              <a:latin typeface="Georgia"/>
              <a:cs typeface="Georgia"/>
            </a:endParaRPr>
          </a:p>
          <a:p>
            <a:pPr marL="571500" marR="5080" indent="-558800">
              <a:lnSpc>
                <a:spcPts val="3720"/>
              </a:lnSpc>
              <a:spcBef>
                <a:spcPts val="33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Most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elements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have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opening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closing  </a:t>
            </a:r>
            <a:r>
              <a:rPr sz="3300" b="1" spc="-5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r>
              <a:rPr lang="en-US" sz="3300" b="1" spc="-5">
                <a:solidFill>
                  <a:srgbClr val="5F5F5F"/>
                </a:solidFill>
                <a:latin typeface="Georgia"/>
                <a:cs typeface="Georgia"/>
              </a:rPr>
              <a:t>s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some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have</a:t>
            </a:r>
            <a:r>
              <a:rPr sz="3300" spc="-16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attributes</a:t>
            </a:r>
            <a:endParaRPr sz="3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8420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CSS</a:t>
            </a:r>
            <a:r>
              <a:rPr lang="en-US"/>
              <a:t> in multiple places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6217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>
                <a:solidFill>
                  <a:srgbClr val="5F5F5F"/>
                </a:solidFill>
                <a:latin typeface="Georgia"/>
                <a:cs typeface="Georgia"/>
              </a:rPr>
              <a:t>You can also add </a:t>
            </a:r>
            <a:r>
              <a:rPr lang="en-US" sz="3600" b="1">
                <a:solidFill>
                  <a:srgbClr val="5F5F5F"/>
                </a:solidFill>
                <a:latin typeface="Georgia"/>
                <a:cs typeface="Georgia"/>
              </a:rPr>
              <a:t>inline styles </a:t>
            </a: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lang="en-US" sz="360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single element by using the </a:t>
            </a:r>
            <a:r>
              <a:rPr lang="en-US" sz="360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 attribute in HTML markup</a:t>
            </a:r>
          </a:p>
          <a:p>
            <a:pPr marL="417195" indent="-404495">
              <a:lnSpc>
                <a:spcPct val="100000"/>
              </a:lnSpc>
              <a:buSzPct val="74137"/>
              <a:buFont typeface="Lora"/>
              <a:buChar char="•"/>
              <a:tabLst>
                <a:tab pos="417195" algn="l"/>
                <a:tab pos="417830" algn="l"/>
              </a:tabLst>
            </a:pPr>
            <a:endParaRPr lang="en-US" sz="36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16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buSzPct val="74137"/>
              <a:tabLst>
                <a:tab pos="417195" algn="l"/>
                <a:tab pos="417830" algn="l"/>
              </a:tabLst>
            </a:pPr>
            <a:r>
              <a:rPr lang="pt-BR" sz="32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pt-BR" sz="320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pt-BR" sz="3200" spc="-8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pt-BR" sz="320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pt-BR" sz="3200">
                <a:solidFill>
                  <a:srgbClr val="0000FF"/>
                </a:solidFill>
                <a:latin typeface="Consolas"/>
                <a:cs typeface="Consolas"/>
              </a:rPr>
              <a:t>="color: red"&gt;</a:t>
            </a:r>
            <a:r>
              <a:rPr lang="pt-BR" sz="3200">
                <a:solidFill>
                  <a:srgbClr val="333333"/>
                </a:solidFill>
                <a:latin typeface="Consolas"/>
                <a:cs typeface="Consolas"/>
              </a:rPr>
              <a:t>This paragraph is special.</a:t>
            </a:r>
            <a:r>
              <a:rPr lang="pt-BR" sz="320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pt-BR" sz="320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pt-BR" sz="320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pt-BR" sz="3200">
              <a:latin typeface="Consolas"/>
              <a:cs typeface="Consolas"/>
            </a:endParaRPr>
          </a:p>
          <a:p>
            <a:pPr marL="417195" indent="-404495">
              <a:lnSpc>
                <a:spcPct val="100000"/>
              </a:lnSpc>
              <a:buSzPct val="74137"/>
              <a:buFont typeface="Lora"/>
              <a:buChar char="•"/>
              <a:tabLst>
                <a:tab pos="417195" algn="l"/>
                <a:tab pos="417830" algn="l"/>
              </a:tabLst>
            </a:pPr>
            <a:endParaRPr lang="en-US" sz="36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>
                <a:solidFill>
                  <a:srgbClr val="5F5F5F"/>
                </a:solidFill>
                <a:latin typeface="Georgia"/>
                <a:cs typeface="Georgia"/>
              </a:rPr>
              <a:t>Inside the </a:t>
            </a:r>
            <a:r>
              <a:rPr lang="en-US" sz="360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en-US" sz="3600">
                <a:solidFill>
                  <a:srgbClr val="5F5F5F"/>
                </a:solidFill>
                <a:latin typeface="Georgia"/>
                <a:cs typeface="Georgia"/>
              </a:rPr>
              <a:t> attribute, use the same syntax as CSS  (selector: value)</a:t>
            </a:r>
          </a:p>
          <a:p>
            <a:pPr marL="58420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>
                <a:solidFill>
                  <a:srgbClr val="5F5F5F"/>
                </a:solidFill>
                <a:latin typeface="Georgia"/>
                <a:cs typeface="Georgia"/>
              </a:rPr>
              <a:t>Typically discouraged, because it can be hard to maintain</a:t>
            </a:r>
            <a:endParaRPr lang="en-US" sz="3600" spc="-5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2395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10794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CSS IN </a:t>
            </a:r>
            <a:r>
              <a:rPr spc="-35"/>
              <a:t>MULTIPLE</a:t>
            </a:r>
            <a:r>
              <a:rPr spc="-70"/>
              <a:t> </a:t>
            </a:r>
            <a:r>
              <a:t>PLACES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The most common way to use CSS in “real life” is to use an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e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xternal stylesheet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CSS lives in 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separate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r>
              <a:rPr sz="36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sz="3600" spc="-1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file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same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stylesheet can be included on multiple pages</a:t>
            </a: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A single page can include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multiple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stylesheets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709178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9100" y="406400"/>
            <a:ext cx="7065009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Linking to external</a:t>
            </a:r>
            <a:r>
              <a:rPr spc="-100"/>
              <a:t> </a:t>
            </a:r>
            <a:r>
              <a:t>stylesheet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2559939"/>
            <a:ext cx="11036300" cy="5006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sz="33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sz="33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sz="33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sz="3300" dirty="0" err="1">
                <a:solidFill>
                  <a:srgbClr val="0000FF"/>
                </a:solidFill>
                <a:latin typeface="Consolas"/>
                <a:cs typeface="Consolas"/>
              </a:rPr>
              <a:t>css</a:t>
            </a:r>
            <a:r>
              <a:rPr sz="3300" dirty="0">
                <a:solidFill>
                  <a:srgbClr val="0000FF"/>
                </a:solidFill>
                <a:latin typeface="Consolas"/>
                <a:cs typeface="Consolas"/>
              </a:rPr>
              <a:t>/</a:t>
            </a:r>
            <a:r>
              <a:rPr sz="3300" dirty="0" err="1">
                <a:solidFill>
                  <a:srgbClr val="0000FF"/>
                </a:solidFill>
                <a:latin typeface="Consolas"/>
                <a:cs typeface="Consolas"/>
              </a:rPr>
              <a:t>styles.css</a:t>
            </a:r>
            <a:r>
              <a:rPr sz="3300" dirty="0">
                <a:solidFill>
                  <a:srgbClr val="0000FF"/>
                </a:solidFill>
                <a:latin typeface="Consolas"/>
                <a:cs typeface="Consolas"/>
              </a:rPr>
              <a:t>"</a:t>
            </a:r>
            <a:r>
              <a:rPr sz="33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3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sz="3300" dirty="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  <a:endParaRPr sz="3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00" dirty="0">
              <a:latin typeface="Times New Roman"/>
              <a:cs typeface="Times New Roman"/>
            </a:endParaRPr>
          </a:p>
          <a:p>
            <a:pPr marL="1644014" marR="521334" indent="-490855">
              <a:lnSpc>
                <a:spcPct val="100000"/>
              </a:lnSpc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 spc="-30" dirty="0">
                <a:solidFill>
                  <a:srgbClr val="5F5F5F"/>
                </a:solidFill>
                <a:latin typeface="Georgia"/>
                <a:cs typeface="Georgia"/>
              </a:rPr>
              <a:t>Tells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sz="2900" spc="20" dirty="0">
                <a:solidFill>
                  <a:srgbClr val="5F5F5F"/>
                </a:solidFill>
                <a:latin typeface="Georgia"/>
                <a:cs typeface="Georgia"/>
              </a:rPr>
              <a:t>find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load the </a:t>
            </a:r>
            <a:r>
              <a:rPr sz="2900" spc="-5" dirty="0" err="1">
                <a:solidFill>
                  <a:srgbClr val="5F5F5F"/>
                </a:solidFill>
                <a:latin typeface="Georgia"/>
                <a:cs typeface="Georgia"/>
              </a:rPr>
              <a:t>styles.css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 file 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2900" spc="-5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sz="2900" spc="-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directory</a:t>
            </a: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F5F5F"/>
              </a:buClr>
              <a:buFont typeface="Symbol"/>
              <a:buChar char=""/>
            </a:pPr>
            <a:endParaRPr sz="2600" dirty="0">
              <a:latin typeface="Times New Roman"/>
              <a:cs typeface="Times New Roman"/>
            </a:endParaRPr>
          </a:p>
          <a:p>
            <a:pPr marL="1644014" marR="335280" indent="-490855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 dirty="0">
                <a:solidFill>
                  <a:srgbClr val="5E5E5E"/>
                </a:solidFill>
                <a:latin typeface="Georgia"/>
                <a:cs typeface="Georgia"/>
              </a:rPr>
              <a:t>The </a:t>
            </a:r>
            <a:r>
              <a:rPr sz="2900" dirty="0" err="1">
                <a:solidFill>
                  <a:srgbClr val="FF5400"/>
                </a:solidFill>
                <a:latin typeface="Consolas"/>
                <a:cs typeface="Consolas"/>
              </a:rPr>
              <a:t>rel</a:t>
            </a:r>
            <a:r>
              <a:rPr sz="2900" spc="-935" dirty="0">
                <a:solidFill>
                  <a:srgbClr val="FF5400"/>
                </a:solidFill>
                <a:latin typeface="Consolas"/>
                <a:cs typeface="Consolas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attribute stands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for "relation" - in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case, 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link's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relationship to the document is  "stylesheet"</a:t>
            </a: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Symbol"/>
              <a:buChar char=""/>
            </a:pPr>
            <a:endParaRPr sz="2600" dirty="0">
              <a:latin typeface="Times New Roman"/>
              <a:cs typeface="Times New Roman"/>
            </a:endParaRPr>
          </a:p>
          <a:p>
            <a:pPr marL="1644014" indent="-490855">
              <a:lnSpc>
                <a:spcPct val="100000"/>
              </a:lnSpc>
              <a:buFont typeface="Symbol"/>
              <a:buChar char=""/>
              <a:tabLst>
                <a:tab pos="1644014" algn="l"/>
                <a:tab pos="1644650" algn="l"/>
                <a:tab pos="6940550" algn="l"/>
              </a:tabLst>
            </a:pP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tag goes inside</a:t>
            </a:r>
            <a:r>
              <a:rPr sz="2900" spc="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sz="2900" spc="1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29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9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900" b="1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element</a:t>
            </a:r>
            <a:endParaRPr sz="2900" dirty="0">
              <a:latin typeface="Georgia"/>
              <a:cs typeface="Georgia"/>
            </a:endParaRPr>
          </a:p>
          <a:p>
            <a:pPr marL="1644014" indent="-490855">
              <a:lnSpc>
                <a:spcPct val="100000"/>
              </a:lnSpc>
              <a:spcBef>
                <a:spcPts val="3195"/>
              </a:spcBef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Should be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on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every page that needs the</a:t>
            </a:r>
            <a:r>
              <a:rPr sz="2900" spc="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styles</a:t>
            </a:r>
            <a:endParaRPr sz="29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1175" y="406400"/>
            <a:ext cx="492506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The “CASCADING”</a:t>
            </a:r>
            <a:r>
              <a:rPr spc="-100"/>
              <a:t> </a:t>
            </a:r>
            <a:r>
              <a:t>Part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7900" y="2177051"/>
            <a:ext cx="10460990" cy="6481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00"/>
              </a:lnSpc>
            </a:pPr>
            <a:r>
              <a:rPr sz="360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beauty of </a:t>
            </a:r>
            <a:r>
              <a:rPr sz="3600">
                <a:solidFill>
                  <a:srgbClr val="5F5F5F"/>
                </a:solidFill>
                <a:latin typeface="Georgia"/>
                <a:cs typeface="Georgia"/>
              </a:rPr>
              <a:t>CSS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is being able to create styles </a:t>
            </a:r>
            <a:r>
              <a:rPr sz="3600">
                <a:solidFill>
                  <a:srgbClr val="5F5F5F"/>
                </a:solidFill>
                <a:latin typeface="Georgia"/>
                <a:cs typeface="Georgia"/>
              </a:rPr>
              <a:t>and 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then </a:t>
            </a:r>
            <a:r>
              <a:rPr sz="3600">
                <a:solidFill>
                  <a:srgbClr val="5F5F5F"/>
                </a:solidFill>
                <a:latin typeface="Georgia"/>
                <a:cs typeface="Georgia"/>
              </a:rPr>
              <a:t>override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them when you want to customize the  </a:t>
            </a:r>
            <a:r>
              <a:rPr sz="3600">
                <a:solidFill>
                  <a:srgbClr val="5F5F5F"/>
                </a:solidFill>
                <a:latin typeface="Georgia"/>
                <a:cs typeface="Georgia"/>
              </a:rPr>
              <a:t>look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3600">
                <a:solidFill>
                  <a:srgbClr val="5F5F5F"/>
                </a:solidFill>
                <a:latin typeface="Georgia"/>
                <a:cs typeface="Georgia"/>
              </a:rPr>
              <a:t>your</a:t>
            </a:r>
            <a:r>
              <a:rPr sz="3600" spc="-7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pages.</a:t>
            </a:r>
            <a:endParaRPr sz="3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450">
              <a:latin typeface="Times New Roman"/>
              <a:cs typeface="Times New Roman"/>
            </a:endParaRPr>
          </a:p>
          <a:p>
            <a:pPr marL="12700" marR="283845">
              <a:lnSpc>
                <a:spcPct val="100000"/>
              </a:lnSpc>
            </a:pPr>
            <a:r>
              <a:rPr sz="4000" spc="-5">
                <a:solidFill>
                  <a:srgbClr val="5F5F5F"/>
                </a:solidFill>
                <a:latin typeface="Georgia"/>
                <a:cs typeface="Georgia"/>
              </a:rPr>
              <a:t>There are </a:t>
            </a:r>
            <a:r>
              <a:rPr sz="4000" b="1">
                <a:solidFill>
                  <a:srgbClr val="5F5F5F"/>
                </a:solidFill>
                <a:latin typeface="Georgia"/>
                <a:cs typeface="Georgia"/>
              </a:rPr>
              <a:t>3 rules </a:t>
            </a:r>
            <a:r>
              <a:rPr sz="4000">
                <a:solidFill>
                  <a:srgbClr val="5F5F5F"/>
                </a:solidFill>
                <a:latin typeface="Georgia"/>
                <a:cs typeface="Georgia"/>
              </a:rPr>
              <a:t>for </a:t>
            </a:r>
            <a:r>
              <a:rPr sz="4000" spc="-5">
                <a:solidFill>
                  <a:srgbClr val="5F5F5F"/>
                </a:solidFill>
                <a:latin typeface="Georgia"/>
                <a:cs typeface="Georgia"/>
              </a:rPr>
              <a:t>determining how styles  get</a:t>
            </a:r>
            <a:r>
              <a:rPr sz="4000" spc="-6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4000" spc="-5">
                <a:solidFill>
                  <a:srgbClr val="5F5F5F"/>
                </a:solidFill>
                <a:latin typeface="Georgia"/>
                <a:cs typeface="Georgia"/>
              </a:rPr>
              <a:t>applied:</a:t>
            </a:r>
            <a:endParaRPr sz="4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50">
              <a:latin typeface="Times New Roman"/>
              <a:cs typeface="Times New Roman"/>
            </a:endParaRPr>
          </a:p>
          <a:p>
            <a:pPr marL="669290" indent="-490855">
              <a:lnSpc>
                <a:spcPct val="100000"/>
              </a:lnSpc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applied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sz="2900" b="1">
                <a:solidFill>
                  <a:srgbClr val="5F5F5F"/>
                </a:solidFill>
                <a:latin typeface="Georgia"/>
                <a:cs typeface="Georgia"/>
              </a:rPr>
              <a:t>far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sz="2900" spc="-4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>
                <a:solidFill>
                  <a:srgbClr val="5F5F5F"/>
                </a:solidFill>
                <a:latin typeface="Georgia"/>
                <a:cs typeface="Georgia"/>
              </a:rPr>
              <a:t>near</a:t>
            </a:r>
            <a:endParaRPr sz="2900" b="1">
              <a:latin typeface="Georgia"/>
              <a:cs typeface="Georgia"/>
            </a:endParaRPr>
          </a:p>
          <a:p>
            <a:pPr marL="669290" indent="-490855">
              <a:lnSpc>
                <a:spcPct val="100000"/>
              </a:lnSpc>
              <a:spcBef>
                <a:spcPts val="3015"/>
              </a:spcBef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applied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sz="2900" b="1" spc="-5">
                <a:solidFill>
                  <a:srgbClr val="5F5F5F"/>
                </a:solidFill>
                <a:latin typeface="Georgia"/>
                <a:cs typeface="Georgia"/>
              </a:rPr>
              <a:t>top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 to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>
                <a:solidFill>
                  <a:srgbClr val="5F5F5F"/>
                </a:solidFill>
                <a:latin typeface="Georgia"/>
                <a:cs typeface="Georgia"/>
              </a:rPr>
              <a:t>bottom</a:t>
            </a:r>
            <a:endParaRPr sz="2900" b="1">
              <a:latin typeface="Georgia"/>
              <a:cs typeface="Georgia"/>
            </a:endParaRPr>
          </a:p>
          <a:p>
            <a:pPr marL="669290" indent="-490855">
              <a:lnSpc>
                <a:spcPct val="100000"/>
              </a:lnSpc>
              <a:spcBef>
                <a:spcPts val="2915"/>
              </a:spcBef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b="1" spc="-5">
                <a:solidFill>
                  <a:srgbClr val="5F5F5F"/>
                </a:solidFill>
                <a:latin typeface="Georgia"/>
                <a:cs typeface="Georgia"/>
              </a:rPr>
              <a:t>Children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 elements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are more </a:t>
            </a:r>
            <a:r>
              <a:rPr sz="2900" spc="10">
                <a:solidFill>
                  <a:srgbClr val="5F5F5F"/>
                </a:solidFill>
                <a:latin typeface="Georgia"/>
                <a:cs typeface="Georgia"/>
              </a:rPr>
              <a:t>specific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than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>
                <a:solidFill>
                  <a:srgbClr val="5F5F5F"/>
                </a:solidFill>
                <a:latin typeface="Georgia"/>
                <a:cs typeface="Georgia"/>
              </a:rPr>
              <a:t>parents</a:t>
            </a:r>
            <a:endParaRPr sz="2900" b="1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6900" y="406400"/>
            <a:ext cx="6438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</a:t>
            </a:r>
            <a:r>
              <a:rPr lang="en-US"/>
              <a:t>far to near</a:t>
            </a:r>
            <a:endParaRPr spc="-20"/>
          </a:p>
        </p:txBody>
      </p:sp>
      <p:sp>
        <p:nvSpPr>
          <p:cNvPr id="5" name="object 5"/>
          <p:cNvSpPr txBox="1"/>
          <p:nvPr/>
        </p:nvSpPr>
        <p:spPr>
          <a:xfrm>
            <a:off x="977900" y="2392951"/>
            <a:ext cx="11468099" cy="5110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78280">
              <a:lnSpc>
                <a:spcPct val="1018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Styles that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600" spc="-15" dirty="0">
                <a:solidFill>
                  <a:srgbClr val="5F5F5F"/>
                </a:solidFill>
                <a:latin typeface="Georgia"/>
                <a:cs typeface="Georgia"/>
              </a:rPr>
              <a:t>“closer”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to the elements they style  take</a:t>
            </a:r>
            <a:r>
              <a:rPr sz="3600" spc="-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precedence.</a:t>
            </a:r>
            <a:endParaRPr sz="3600" dirty="0">
              <a:latin typeface="Georgia"/>
              <a:cs typeface="Georgia"/>
            </a:endParaRPr>
          </a:p>
          <a:p>
            <a:pPr marL="546100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6100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6100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6100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Browser</a:t>
            </a:r>
            <a:r>
              <a:rPr sz="29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default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s</a:t>
            </a:r>
            <a:endParaRPr sz="2900" dirty="0">
              <a:latin typeface="Georgia"/>
              <a:cs typeface="Georgia"/>
            </a:endParaRPr>
          </a:p>
          <a:p>
            <a:pPr marL="546100" indent="-405130">
              <a:lnSpc>
                <a:spcPct val="100000"/>
              </a:lnSpc>
              <a:spcBef>
                <a:spcPts val="2940"/>
              </a:spcBef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External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(in a .</a:t>
            </a:r>
            <a:r>
              <a:rPr sz="29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sz="2900" spc="-11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file)</a:t>
            </a: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F5F5F"/>
              </a:buClr>
              <a:buFont typeface="Lora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546100" indent="-405130">
              <a:lnSpc>
                <a:spcPct val="100000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Internal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(in</a:t>
            </a:r>
            <a:r>
              <a:rPr sz="2900" spc="-7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lang="en-US" sz="2900" dirty="0"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29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9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6100" indent="-405130">
              <a:lnSpc>
                <a:spcPct val="100000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6100" indent="-405130"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Inline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lang="en-US" sz="2900" spc="-130" dirty="0">
                <a:solidFill>
                  <a:srgbClr val="5F5F5F"/>
                </a:solidFill>
                <a:latin typeface="Georgia"/>
                <a:cs typeface="Georgia"/>
              </a:rPr>
              <a:t>(directly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on</a:t>
            </a:r>
            <a:r>
              <a:rPr lang="en-US" sz="2900" spc="-22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an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element)</a:t>
            </a:r>
            <a:endParaRPr lang="en-US" sz="2900" dirty="0">
              <a:latin typeface="Georgia"/>
              <a:cs typeface="Georgia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61A72D-E663-4FFD-A30B-3E3B99838275}"/>
              </a:ext>
            </a:extLst>
          </p:cNvPr>
          <p:cNvGrpSpPr/>
          <p:nvPr/>
        </p:nvGrpSpPr>
        <p:grpSpPr>
          <a:xfrm>
            <a:off x="8636000" y="3946966"/>
            <a:ext cx="1838325" cy="3556743"/>
            <a:chOff x="9398000" y="3733800"/>
            <a:chExt cx="1838325" cy="3556743"/>
          </a:xfrm>
        </p:grpSpPr>
        <p:sp>
          <p:nvSpPr>
            <p:cNvPr id="6" name="object 6"/>
            <p:cNvSpPr txBox="1"/>
            <p:nvPr/>
          </p:nvSpPr>
          <p:spPr>
            <a:xfrm>
              <a:off x="9398000" y="3733800"/>
              <a:ext cx="1838325" cy="35567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algn="ctr">
                <a:lnSpc>
                  <a:spcPct val="106500"/>
                </a:lnSpc>
              </a:pPr>
              <a:r>
                <a:rPr lang="en-US" sz="3600" b="1" spc="-25" dirty="0">
                  <a:solidFill>
                    <a:srgbClr val="5F5F5F"/>
                  </a:solidFill>
                  <a:latin typeface="Georgia"/>
                  <a:cs typeface="Georgia"/>
                </a:rPr>
                <a:t>Less </a:t>
              </a:r>
              <a:r>
                <a:rPr lang="en-US" sz="3600" b="1" spc="-35" dirty="0">
                  <a:solidFill>
                    <a:srgbClr val="5F5F5F"/>
                  </a:solidFill>
                  <a:latin typeface="Georgia"/>
                  <a:cs typeface="Georgia"/>
                </a:rPr>
                <a:t>Specific</a:t>
              </a:r>
              <a:endParaRPr lang="en-US" sz="3600" dirty="0">
                <a:latin typeface="Georgia"/>
                <a:cs typeface="Georgia"/>
              </a:endParaRPr>
            </a:p>
            <a:p>
              <a:pPr marL="12700" marR="5080" algn="ctr">
                <a:lnSpc>
                  <a:spcPct val="106500"/>
                </a:lnSpc>
              </a:pPr>
              <a:endParaRPr lang="en-US" sz="3600" b="1" spc="-25" dirty="0">
                <a:solidFill>
                  <a:srgbClr val="5F5F5F"/>
                </a:solidFill>
                <a:latin typeface="Georgia"/>
                <a:cs typeface="Georgia"/>
              </a:endParaRPr>
            </a:p>
            <a:p>
              <a:pPr marL="12700" marR="5080" algn="ctr">
                <a:lnSpc>
                  <a:spcPct val="106500"/>
                </a:lnSpc>
              </a:pPr>
              <a:endParaRPr lang="en-US" sz="3600" b="1" spc="-25" dirty="0">
                <a:solidFill>
                  <a:srgbClr val="5F5F5F"/>
                </a:solidFill>
                <a:latin typeface="Georgia"/>
                <a:cs typeface="Georgia"/>
              </a:endParaRPr>
            </a:p>
            <a:p>
              <a:pPr marL="12700" marR="5080" algn="ctr">
                <a:lnSpc>
                  <a:spcPct val="106500"/>
                </a:lnSpc>
              </a:pPr>
              <a:r>
                <a:rPr lang="en-US" sz="3600" b="1" spc="-25" dirty="0">
                  <a:solidFill>
                    <a:srgbClr val="5F5F5F"/>
                  </a:solidFill>
                  <a:latin typeface="Georgia"/>
                  <a:cs typeface="Georgia"/>
                </a:rPr>
                <a:t>More </a:t>
              </a:r>
              <a:r>
                <a:rPr lang="en-US" sz="3600" b="1" spc="-35" dirty="0">
                  <a:solidFill>
                    <a:srgbClr val="5F5F5F"/>
                  </a:solidFill>
                  <a:latin typeface="Georgia"/>
                  <a:cs typeface="Georgia"/>
                </a:rPr>
                <a:t>Specific</a:t>
              </a:r>
              <a:endParaRPr lang="en-US" sz="3600" dirty="0">
                <a:latin typeface="Georgia"/>
                <a:cs typeface="Georgia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B9B4A52-B011-4006-80BF-D76CADE0FE02}"/>
                </a:ext>
              </a:extLst>
            </p:cNvPr>
            <p:cNvSpPr/>
            <p:nvPr/>
          </p:nvSpPr>
          <p:spPr>
            <a:xfrm rot="5400000">
              <a:off x="9779000" y="5029200"/>
              <a:ext cx="1143000" cy="990600"/>
            </a:xfrm>
            <a:prstGeom prst="rightArrow">
              <a:avLst/>
            </a:prstGeom>
            <a:solidFill>
              <a:srgbClr val="209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6900" y="406400"/>
            <a:ext cx="41871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</a:t>
            </a:r>
            <a:r>
              <a:rPr lang="en-US"/>
              <a:t>far to near</a:t>
            </a:r>
            <a:endParaRPr spc="-2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616299" y="2609771"/>
            <a:ext cx="1351559" cy="1351559"/>
            <a:chOff x="101600" y="2235200"/>
            <a:chExt cx="4089400" cy="4089400"/>
          </a:xfrm>
        </p:grpSpPr>
        <p:pic>
          <p:nvPicPr>
            <p:cNvPr id="9" name="Icon-Document02-Grey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1600" y="2235200"/>
              <a:ext cx="4089400" cy="40894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" name="WebIco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79500" y="3568700"/>
              <a:ext cx="2171700" cy="217170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Rectangle 10"/>
          <p:cNvSpPr/>
          <p:nvPr/>
        </p:nvSpPr>
        <p:spPr>
          <a:xfrm>
            <a:off x="1338930" y="3931232"/>
            <a:ext cx="1931939" cy="405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0970">
              <a:lnSpc>
                <a:spcPts val="2695"/>
              </a:lnSpc>
              <a:buSzPct val="74137"/>
              <a:tabLst>
                <a:tab pos="545465" algn="l"/>
                <a:tab pos="546100" algn="l"/>
              </a:tabLst>
            </a:pPr>
            <a:r>
              <a:rPr lang="en-US">
                <a:solidFill>
                  <a:srgbClr val="5F5F5F"/>
                </a:solidFill>
                <a:latin typeface="Georgia"/>
                <a:cs typeface="Georgia"/>
              </a:rPr>
              <a:t>Browser</a:t>
            </a:r>
            <a:r>
              <a:rPr lang="en-US" spc="-7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pc="-5">
                <a:solidFill>
                  <a:srgbClr val="5F5F5F"/>
                </a:solidFill>
                <a:latin typeface="Georgia"/>
                <a:cs typeface="Georgia"/>
              </a:rPr>
              <a:t>default</a:t>
            </a:r>
            <a:endParaRPr lang="en-US">
              <a:latin typeface="Georgia"/>
              <a:cs typeface="Georgi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41785" y="3366848"/>
            <a:ext cx="2605010" cy="3041495"/>
            <a:chOff x="2072394" y="4372213"/>
            <a:chExt cx="2702546" cy="3232942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2072394" y="4372213"/>
              <a:ext cx="2702546" cy="2571187"/>
              <a:chOff x="3632200" y="1727200"/>
              <a:chExt cx="4927600" cy="4914900"/>
            </a:xfrm>
          </p:grpSpPr>
          <p:grpSp>
            <p:nvGrpSpPr>
              <p:cNvPr id="15" name="Group 311"/>
              <p:cNvGrpSpPr/>
              <p:nvPr/>
            </p:nvGrpSpPr>
            <p:grpSpPr>
              <a:xfrm>
                <a:off x="3632200" y="3937000"/>
                <a:ext cx="2476500" cy="2476500"/>
                <a:chOff x="0" y="0"/>
                <a:chExt cx="2476499" cy="2476499"/>
              </a:xfrm>
            </p:grpSpPr>
            <p:pic>
              <p:nvPicPr>
                <p:cNvPr id="29" name="Icon-Document02-Grey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476500" cy="24765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0" name="WebIcon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04231" y="816989"/>
                  <a:ext cx="1276547" cy="127654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6" name="Icon-Document02-Grey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5207000" y="1727200"/>
                <a:ext cx="1816100" cy="18161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7" name="palett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667438" y="2330454"/>
                <a:ext cx="977902" cy="977900"/>
              </a:xfrm>
              <a:prstGeom prst="rect">
                <a:avLst/>
              </a:prstGeom>
              <a:ln w="12700">
                <a:miter lim="400000"/>
              </a:ln>
            </p:spPr>
          </p:pic>
          <p:grpSp>
            <p:nvGrpSpPr>
              <p:cNvPr id="18" name="Group 320"/>
              <p:cNvGrpSpPr/>
              <p:nvPr/>
            </p:nvGrpSpPr>
            <p:grpSpPr>
              <a:xfrm>
                <a:off x="6083300" y="3937000"/>
                <a:ext cx="2476500" cy="2476500"/>
                <a:chOff x="0" y="0"/>
                <a:chExt cx="2476499" cy="2476499"/>
              </a:xfrm>
            </p:grpSpPr>
            <p:pic>
              <p:nvPicPr>
                <p:cNvPr id="27" name="Icon-Document02-Grey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476500" cy="24765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8" name="WebIcon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04231" y="816989"/>
                  <a:ext cx="1276547" cy="127654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" name="Group 323"/>
              <p:cNvGrpSpPr/>
              <p:nvPr/>
            </p:nvGrpSpPr>
            <p:grpSpPr>
              <a:xfrm>
                <a:off x="4876800" y="4165600"/>
                <a:ext cx="2476500" cy="2476500"/>
                <a:chOff x="0" y="0"/>
                <a:chExt cx="2476499" cy="2476499"/>
              </a:xfrm>
            </p:grpSpPr>
            <p:pic>
              <p:nvPicPr>
                <p:cNvPr id="25" name="Icon-Document02-Grey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476500" cy="24765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" name="WebIcon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04231" y="816989"/>
                  <a:ext cx="1276547" cy="127654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" name="Group 328"/>
              <p:cNvGrpSpPr/>
              <p:nvPr/>
            </p:nvGrpSpPr>
            <p:grpSpPr>
              <a:xfrm>
                <a:off x="4832846" y="3353935"/>
                <a:ext cx="2519032" cy="1130794"/>
                <a:chOff x="0" y="0"/>
                <a:chExt cx="2519031" cy="1130792"/>
              </a:xfrm>
            </p:grpSpPr>
            <p:sp>
              <p:nvSpPr>
                <p:cNvPr id="21" name="Shape 324"/>
                <p:cNvSpPr/>
                <p:nvPr/>
              </p:nvSpPr>
              <p:spPr>
                <a:xfrm flipH="1" flipV="1">
                  <a:off x="38744" y="423322"/>
                  <a:ext cx="3276" cy="433091"/>
                </a:xfrm>
                <a:prstGeom prst="line">
                  <a:avLst/>
                </a:prstGeom>
                <a:noFill/>
                <a:ln w="63500" cap="flat">
                  <a:solidFill>
                    <a:srgbClr val="0096FF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457200">
                    <a:defRPr sz="120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22" name="Shape 325"/>
                <p:cNvSpPr/>
                <p:nvPr/>
              </p:nvSpPr>
              <p:spPr>
                <a:xfrm flipV="1">
                  <a:off x="1270644" y="0"/>
                  <a:ext cx="1" cy="1130793"/>
                </a:xfrm>
                <a:prstGeom prst="line">
                  <a:avLst/>
                </a:prstGeom>
                <a:noFill/>
                <a:ln w="63500" cap="flat">
                  <a:solidFill>
                    <a:srgbClr val="0096FF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457200">
                    <a:defRPr sz="120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23" name="Shape 326"/>
                <p:cNvSpPr/>
                <p:nvPr/>
              </p:nvSpPr>
              <p:spPr>
                <a:xfrm flipH="1" flipV="1">
                  <a:off x="2482353" y="417964"/>
                  <a:ext cx="3276" cy="433091"/>
                </a:xfrm>
                <a:prstGeom prst="line">
                  <a:avLst/>
                </a:prstGeom>
                <a:noFill/>
                <a:ln w="63500" cap="flat">
                  <a:solidFill>
                    <a:srgbClr val="0096FF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457200">
                    <a:defRPr sz="120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24" name="Shape 327"/>
                <p:cNvSpPr/>
                <p:nvPr/>
              </p:nvSpPr>
              <p:spPr>
                <a:xfrm flipV="1">
                  <a:off x="0" y="411699"/>
                  <a:ext cx="2519032" cy="15"/>
                </a:xfrm>
                <a:prstGeom prst="line">
                  <a:avLst/>
                </a:prstGeom>
                <a:noFill/>
                <a:ln w="50800" cap="flat">
                  <a:solidFill>
                    <a:srgbClr val="0096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457200">
                    <a:defRPr sz="120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4" name="Rectangle 13"/>
            <p:cNvSpPr/>
            <p:nvPr/>
          </p:nvSpPr>
          <p:spPr>
            <a:xfrm>
              <a:off x="2248562" y="6897269"/>
              <a:ext cx="205216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0970">
                <a:lnSpc>
                  <a:spcPct val="100000"/>
                </a:lnSpc>
                <a:spcBef>
                  <a:spcPts val="2940"/>
                </a:spcBef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000">
                  <a:solidFill>
                    <a:srgbClr val="5F5F5F"/>
                  </a:solidFill>
                  <a:latin typeface="Georgia"/>
                  <a:cs typeface="Georgia"/>
                </a:rPr>
                <a:t>External </a:t>
              </a:r>
              <a:r>
                <a:rPr lang="en-US" sz="2000" spc="-5">
                  <a:solidFill>
                    <a:srgbClr val="5F5F5F"/>
                  </a:solidFill>
                  <a:latin typeface="Georgia"/>
                  <a:cs typeface="Georgia"/>
                </a:rPr>
                <a:t>styles </a:t>
              </a:r>
            </a:p>
            <a:p>
              <a:pPr algn="ctr">
                <a:lnSpc>
                  <a:spcPct val="100000"/>
                </a:lnSpc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000">
                  <a:solidFill>
                    <a:srgbClr val="5F5F5F"/>
                  </a:solidFill>
                  <a:latin typeface="Georgia"/>
                  <a:cs typeface="Georgia"/>
                </a:rPr>
                <a:t>(in a </a:t>
              </a:r>
              <a:r>
                <a:rPr lang="en-US" sz="2000" b="1">
                  <a:solidFill>
                    <a:srgbClr val="5F5F5F"/>
                  </a:solidFill>
                  <a:latin typeface="Georgia"/>
                  <a:cs typeface="Georgia"/>
                </a:rPr>
                <a:t>.</a:t>
              </a:r>
              <a:r>
                <a:rPr lang="en-US" sz="2000" b="1" err="1">
                  <a:solidFill>
                    <a:srgbClr val="5F5F5F"/>
                  </a:solidFill>
                  <a:latin typeface="Georgia"/>
                  <a:cs typeface="Georgia"/>
                </a:rPr>
                <a:t>css</a:t>
              </a:r>
              <a:r>
                <a:rPr lang="en-US" sz="2000" b="1" spc="-110">
                  <a:solidFill>
                    <a:srgbClr val="5F5F5F"/>
                  </a:solidFill>
                  <a:latin typeface="Georgia"/>
                  <a:cs typeface="Georgia"/>
                </a:rPr>
                <a:t> </a:t>
              </a:r>
              <a:r>
                <a:rPr lang="en-US" sz="2000">
                  <a:solidFill>
                    <a:srgbClr val="5F5F5F"/>
                  </a:solidFill>
                  <a:latin typeface="Georgia"/>
                  <a:cs typeface="Georgia"/>
                </a:rPr>
                <a:t>file)</a:t>
              </a:r>
              <a:endParaRPr lang="en-US" sz="2000">
                <a:latin typeface="Georgia"/>
                <a:cs typeface="Georgia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168337" y="4111036"/>
            <a:ext cx="2322371" cy="2950984"/>
            <a:chOff x="8417517" y="3607474"/>
            <a:chExt cx="2608687" cy="3373468"/>
          </a:xfrm>
        </p:grpSpPr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>
              <a:off x="8418809" y="3607474"/>
              <a:ext cx="2607395" cy="2607395"/>
              <a:chOff x="8001000" y="2235200"/>
              <a:chExt cx="4089400" cy="4089400"/>
            </a:xfrm>
          </p:grpSpPr>
          <p:pic>
            <p:nvPicPr>
              <p:cNvPr id="34" name="Icon-Document02-Grey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001000" y="2235200"/>
                <a:ext cx="4089400" cy="40894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5" name="WebIcon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9277350" y="4171950"/>
                <a:ext cx="1511300" cy="15113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6" name="Icon-Document02-Grey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16149" t="7453" r="14596" b="56832"/>
              <a:stretch>
                <a:fillRect/>
              </a:stretch>
            </p:blipFill>
            <p:spPr>
              <a:xfrm>
                <a:off x="8661400" y="2527300"/>
                <a:ext cx="2832100" cy="14605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7" name="palett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490138" y="2851153"/>
                <a:ext cx="977901" cy="97790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33" name="Rectangle 32"/>
            <p:cNvSpPr/>
            <p:nvPr/>
          </p:nvSpPr>
          <p:spPr>
            <a:xfrm>
              <a:off x="8417517" y="6101342"/>
              <a:ext cx="2514402" cy="8796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0970" algn="ctr">
                <a:lnSpc>
                  <a:spcPct val="100000"/>
                </a:lnSpc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200">
                  <a:solidFill>
                    <a:srgbClr val="5F5F5F"/>
                  </a:solidFill>
                  <a:latin typeface="Georgia"/>
                  <a:cs typeface="Georgia"/>
                </a:rPr>
                <a:t>Int</a:t>
              </a:r>
              <a:r>
                <a:rPr lang="en-US">
                  <a:latin typeface="Georgia" panose="02040502050405020303" pitchFamily="18" charset="0"/>
                </a:rPr>
                <a:t>ernal</a:t>
              </a:r>
              <a:r>
                <a:rPr lang="en-US" sz="2200">
                  <a:solidFill>
                    <a:srgbClr val="5F5F5F"/>
                  </a:solidFill>
                  <a:latin typeface="Georgia"/>
                  <a:cs typeface="Georgia"/>
                </a:rPr>
                <a:t> </a:t>
              </a:r>
              <a:r>
                <a:rPr lang="en-US" sz="2200" spc="-5">
                  <a:solidFill>
                    <a:srgbClr val="5F5F5F"/>
                  </a:solidFill>
                  <a:latin typeface="Georgia"/>
                  <a:cs typeface="Georgia"/>
                </a:rPr>
                <a:t>styles </a:t>
              </a:r>
            </a:p>
            <a:p>
              <a:pPr marL="140970" algn="ctr">
                <a:lnSpc>
                  <a:spcPct val="100000"/>
                </a:lnSpc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200">
                  <a:solidFill>
                    <a:srgbClr val="5F5F5F"/>
                  </a:solidFill>
                  <a:latin typeface="Georgia"/>
                  <a:cs typeface="Georgia"/>
                </a:rPr>
                <a:t>(in</a:t>
              </a:r>
              <a:r>
                <a:rPr lang="en-US" sz="2200" spc="-70">
                  <a:solidFill>
                    <a:srgbClr val="5F5F5F"/>
                  </a:solidFill>
                  <a:latin typeface="Georgia"/>
                  <a:cs typeface="Georgia"/>
                </a:rPr>
                <a:t> </a:t>
              </a:r>
              <a:r>
                <a:rPr lang="en-US" sz="2200" spc="-5">
                  <a:solidFill>
                    <a:srgbClr val="5F5F5F"/>
                  </a:solidFill>
                  <a:latin typeface="Georgia"/>
                  <a:cs typeface="Georgia"/>
                </a:rPr>
                <a:t>the</a:t>
              </a:r>
              <a:r>
                <a:rPr lang="en-US" sz="2200">
                  <a:latin typeface="Georgia"/>
                  <a:cs typeface="Georgia"/>
                </a:rPr>
                <a:t> </a:t>
              </a:r>
              <a:r>
                <a:rPr lang="en-US" sz="2200" spc="-5">
                  <a:solidFill>
                    <a:srgbClr val="5F5F5F"/>
                  </a:solidFill>
                  <a:latin typeface="Consolas"/>
                  <a:cs typeface="Consolas"/>
                </a:rPr>
                <a:t>&lt;</a:t>
              </a:r>
              <a:r>
                <a:rPr lang="en-US" sz="2200" spc="-5">
                  <a:solidFill>
                    <a:srgbClr val="7F007F"/>
                  </a:solidFill>
                  <a:latin typeface="Consolas"/>
                  <a:cs typeface="Consolas"/>
                </a:rPr>
                <a:t>head</a:t>
              </a:r>
              <a:r>
                <a:rPr lang="en-US" sz="2200" spc="-5">
                  <a:solidFill>
                    <a:srgbClr val="5F5F5F"/>
                  </a:solidFill>
                  <a:latin typeface="Consolas"/>
                  <a:cs typeface="Consolas"/>
                </a:rPr>
                <a:t>&gt;</a:t>
              </a:r>
              <a:r>
                <a:rPr lang="en-US" sz="2200" spc="-5">
                  <a:solidFill>
                    <a:srgbClr val="5F5F5F"/>
                  </a:solidFill>
                  <a:latin typeface="Georgia"/>
                  <a:cs typeface="Georgia"/>
                </a:rPr>
                <a:t>)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891305" y="4381957"/>
            <a:ext cx="3055544" cy="3405714"/>
            <a:chOff x="3552494" y="4470050"/>
            <a:chExt cx="3441027" cy="4081514"/>
          </a:xfrm>
        </p:grpSpPr>
        <p:grpSp>
          <p:nvGrpSpPr>
            <p:cNvPr id="39" name="Group 38"/>
            <p:cNvGrpSpPr/>
            <p:nvPr/>
          </p:nvGrpSpPr>
          <p:grpSpPr>
            <a:xfrm>
              <a:off x="3552494" y="4470050"/>
              <a:ext cx="3441027" cy="3441027"/>
              <a:chOff x="11875388" y="2487400"/>
              <a:chExt cx="3441027" cy="3441027"/>
            </a:xfrm>
          </p:grpSpPr>
          <p:pic>
            <p:nvPicPr>
              <p:cNvPr id="41" name="Icon-Document02-Grey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1875388" y="2487400"/>
                <a:ext cx="3441027" cy="3441027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" name="palette.png"/>
              <p:cNvPicPr>
                <a:picLocks noChangeAspect="1"/>
              </p:cNvPicPr>
              <p:nvPr/>
            </p:nvPicPr>
            <p:blipFill rotWithShape="1">
              <a:blip r:embed="rId5">
                <a:extLst/>
              </a:blip>
              <a:srcRect t="9444" r="47222" b="10329"/>
              <a:stretch/>
            </p:blipFill>
            <p:spPr>
              <a:xfrm>
                <a:off x="12638146" y="3887348"/>
                <a:ext cx="1015211" cy="154320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3" name="WebIcon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47916" r="297"/>
              <a:stretch>
                <a:fillRect/>
              </a:stretch>
            </p:blipFill>
            <p:spPr>
              <a:xfrm>
                <a:off x="13653357" y="3869711"/>
                <a:ext cx="929718" cy="162866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40" name="Rectangle 39"/>
            <p:cNvSpPr/>
            <p:nvPr/>
          </p:nvSpPr>
          <p:spPr>
            <a:xfrm>
              <a:off x="3609902" y="7720567"/>
              <a:ext cx="33836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0970" algn="ctr"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400">
                  <a:solidFill>
                    <a:srgbClr val="5F5F5F"/>
                  </a:solidFill>
                  <a:latin typeface="Georgia"/>
                  <a:cs typeface="Georgia"/>
                </a:rPr>
                <a:t>Inline </a:t>
              </a:r>
              <a:r>
                <a:rPr lang="en-US" sz="2400" spc="-5">
                  <a:solidFill>
                    <a:srgbClr val="5F5F5F"/>
                  </a:solidFill>
                  <a:latin typeface="Georgia"/>
                  <a:cs typeface="Georgia"/>
                </a:rPr>
                <a:t>styles </a:t>
              </a:r>
            </a:p>
            <a:p>
              <a:pPr marL="140970" algn="ctr"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400" spc="-130">
                  <a:solidFill>
                    <a:srgbClr val="5F5F5F"/>
                  </a:solidFill>
                  <a:latin typeface="Georgia"/>
                  <a:cs typeface="Georgia"/>
                </a:rPr>
                <a:t>(directly </a:t>
              </a:r>
              <a:r>
                <a:rPr lang="en-US" sz="2400">
                  <a:solidFill>
                    <a:srgbClr val="5F5F5F"/>
                  </a:solidFill>
                  <a:latin typeface="Georgia"/>
                  <a:cs typeface="Georgia"/>
                </a:rPr>
                <a:t>on</a:t>
              </a:r>
              <a:r>
                <a:rPr lang="en-US" sz="2400" spc="-225">
                  <a:solidFill>
                    <a:srgbClr val="5F5F5F"/>
                  </a:solidFill>
                  <a:latin typeface="Georgia"/>
                  <a:cs typeface="Georgia"/>
                </a:rPr>
                <a:t> </a:t>
              </a:r>
              <a:r>
                <a:rPr lang="en-US" sz="2400">
                  <a:solidFill>
                    <a:srgbClr val="5F5F5F"/>
                  </a:solidFill>
                  <a:latin typeface="Georgia"/>
                  <a:cs typeface="Georgia"/>
                </a:rPr>
                <a:t>an </a:t>
              </a:r>
              <a:r>
                <a:rPr lang="en-US" sz="2400" spc="-5">
                  <a:solidFill>
                    <a:srgbClr val="5F5F5F"/>
                  </a:solidFill>
                  <a:latin typeface="Georgia"/>
                  <a:cs typeface="Georgia"/>
                </a:rPr>
                <a:t>element)</a:t>
              </a:r>
              <a:endParaRPr lang="en-US" sz="2400">
                <a:latin typeface="Georgia"/>
                <a:cs typeface="Georgia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72674" y="7373563"/>
            <a:ext cx="7057050" cy="1923969"/>
            <a:chOff x="1537040" y="7834576"/>
            <a:chExt cx="7057050" cy="1923969"/>
          </a:xfrm>
        </p:grpSpPr>
        <p:sp>
          <p:nvSpPr>
            <p:cNvPr id="5" name="Right Arrow 4"/>
            <p:cNvSpPr/>
            <p:nvPr/>
          </p:nvSpPr>
          <p:spPr>
            <a:xfrm>
              <a:off x="1537040" y="7834576"/>
              <a:ext cx="7057050" cy="1233224"/>
            </a:xfrm>
            <a:prstGeom prst="rightArrow">
              <a:avLst/>
            </a:prstGeom>
            <a:solidFill>
              <a:srgbClr val="209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37040" y="8804438"/>
              <a:ext cx="4758034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5F5F5F"/>
                  </a:solidFill>
                  <a:latin typeface="Georgia" panose="02040502050405020303" pitchFamily="18" charset="0"/>
                </a:rPr>
                <a:t>Less specific to more specific</a:t>
              </a:r>
            </a:p>
            <a:p>
              <a:endParaRPr lang="en-US" sz="2800">
                <a:solidFill>
                  <a:srgbClr val="5F5F5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104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0600" y="406400"/>
            <a:ext cx="33978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Top to</a:t>
            </a:r>
            <a:r>
              <a:rPr spc="-100"/>
              <a:t> </a:t>
            </a:r>
            <a:r>
              <a:t>bottom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1800" y="2667000"/>
            <a:ext cx="9896475" cy="2542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700"/>
              </a:lnSpc>
            </a:pPr>
            <a:r>
              <a:rPr lang="en-US" sz="4000">
                <a:solidFill>
                  <a:srgbClr val="5F5F5F"/>
                </a:solidFill>
                <a:latin typeface="Georgia"/>
                <a:cs typeface="Georgia"/>
              </a:rPr>
              <a:t>CSS rules are applied sequentially</a:t>
            </a:r>
          </a:p>
          <a:p>
            <a:pPr marL="12700" marR="5080">
              <a:lnSpc>
                <a:spcPct val="104700"/>
              </a:lnSpc>
            </a:pPr>
            <a:endParaRPr lang="en-US" sz="400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4700"/>
              </a:lnSpc>
            </a:pPr>
            <a:r>
              <a:rPr sz="4000">
                <a:solidFill>
                  <a:srgbClr val="5F5F5F"/>
                </a:solidFill>
                <a:latin typeface="Georgia"/>
                <a:cs typeface="Georgia"/>
              </a:rPr>
              <a:t>If </a:t>
            </a:r>
            <a:r>
              <a:rPr sz="4000" spc="-5">
                <a:solidFill>
                  <a:srgbClr val="5F5F5F"/>
                </a:solidFill>
                <a:latin typeface="Georgia"/>
                <a:cs typeface="Georgia"/>
              </a:rPr>
              <a:t>the same property is styled multiple times  </a:t>
            </a:r>
            <a:r>
              <a:rPr sz="4000">
                <a:solidFill>
                  <a:srgbClr val="5F5F5F"/>
                </a:solidFill>
                <a:latin typeface="Georgia"/>
                <a:cs typeface="Georgia"/>
              </a:rPr>
              <a:t>for </a:t>
            </a:r>
            <a:r>
              <a:rPr sz="4000" spc="-5">
                <a:solidFill>
                  <a:srgbClr val="5F5F5F"/>
                </a:solidFill>
                <a:latin typeface="Georgia"/>
                <a:cs typeface="Georgia"/>
              </a:rPr>
              <a:t>the same </a:t>
            </a:r>
            <a:r>
              <a:rPr sz="4000" spc="-20">
                <a:solidFill>
                  <a:srgbClr val="5F5F5F"/>
                </a:solidFill>
                <a:latin typeface="Georgia"/>
                <a:cs typeface="Georgia"/>
              </a:rPr>
              <a:t>selector, </a:t>
            </a:r>
            <a:r>
              <a:rPr sz="4000" b="1">
                <a:solidFill>
                  <a:srgbClr val="5F5F5F"/>
                </a:solidFill>
                <a:latin typeface="Georgia"/>
                <a:cs typeface="Georgia"/>
              </a:rPr>
              <a:t>the last one</a:t>
            </a:r>
            <a:r>
              <a:rPr sz="4000" b="1" spc="-3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4000" b="1">
                <a:solidFill>
                  <a:srgbClr val="5F5F5F"/>
                </a:solidFill>
                <a:latin typeface="Georgia"/>
                <a:cs typeface="Georgia"/>
              </a:rPr>
              <a:t>wins</a:t>
            </a:r>
            <a:endParaRPr sz="4000"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423174"/>
              </p:ext>
            </p:extLst>
          </p:nvPr>
        </p:nvGraphicFramePr>
        <p:xfrm>
          <a:off x="1701800" y="6324600"/>
          <a:ext cx="9516284" cy="135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3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5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1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7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22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527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81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79450">
                <a:tc>
                  <a:txBody>
                    <a:bodyPr/>
                    <a:lstStyle/>
                    <a:p>
                      <a:pPr marL="31750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7F007F"/>
                          </a:solidFill>
                          <a:latin typeface="Consolas"/>
                          <a:cs typeface="Consolas"/>
                        </a:rPr>
                        <a:t>p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color</a:t>
                      </a: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#2f4251;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7F007F"/>
                          </a:solidFill>
                          <a:latin typeface="Consolas"/>
                          <a:cs typeface="Consolas"/>
                        </a:rPr>
                        <a:t>p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color</a:t>
                      </a: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#daa645;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/*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this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one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wins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*/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463" y="406400"/>
            <a:ext cx="492633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Children are</a:t>
            </a:r>
            <a:r>
              <a:rPr spc="-100"/>
              <a:t> </a:t>
            </a:r>
            <a:r>
              <a:t>specific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4176" y="2670101"/>
            <a:ext cx="11372850" cy="3627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84530">
              <a:lnSpc>
                <a:spcPct val="102800"/>
              </a:lnSpc>
            </a:pPr>
            <a:r>
              <a:rPr sz="3800" spc="-5">
                <a:solidFill>
                  <a:srgbClr val="5F5F5F"/>
                </a:solidFill>
                <a:latin typeface="Georgia"/>
                <a:cs typeface="Georgia"/>
              </a:rPr>
              <a:t>Children elements usually </a:t>
            </a:r>
            <a:r>
              <a:rPr sz="3800" b="1">
                <a:solidFill>
                  <a:srgbClr val="5F5F5F"/>
                </a:solidFill>
                <a:latin typeface="Georgia"/>
                <a:cs typeface="Georgia"/>
              </a:rPr>
              <a:t>inherit </a:t>
            </a:r>
            <a:r>
              <a:rPr sz="3800" spc="-5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3800">
                <a:solidFill>
                  <a:srgbClr val="5F5F5F"/>
                </a:solidFill>
                <a:latin typeface="Georgia"/>
                <a:cs typeface="Georgia"/>
              </a:rPr>
              <a:t>from  </a:t>
            </a:r>
            <a:r>
              <a:rPr sz="3800" spc="-5">
                <a:solidFill>
                  <a:srgbClr val="5F5F5F"/>
                </a:solidFill>
                <a:latin typeface="Georgia"/>
                <a:cs typeface="Georgia"/>
              </a:rPr>
              <a:t>their parents</a:t>
            </a:r>
            <a:r>
              <a:rPr lang="en-US" sz="3800" spc="-5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sz="3800" spc="-5">
                <a:solidFill>
                  <a:srgbClr val="5F5F5F"/>
                </a:solidFill>
                <a:latin typeface="Georgia"/>
                <a:cs typeface="Georgia"/>
              </a:rPr>
              <a:t> but </a:t>
            </a:r>
            <a:r>
              <a:rPr sz="380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3800" b="1" spc="-25">
                <a:solidFill>
                  <a:srgbClr val="5F5F5F"/>
                </a:solidFill>
                <a:latin typeface="Georgia"/>
                <a:cs typeface="Georgia"/>
              </a:rPr>
              <a:t>override </a:t>
            </a:r>
            <a:r>
              <a:rPr sz="3800" spc="-5">
                <a:solidFill>
                  <a:srgbClr val="5F5F5F"/>
                </a:solidFill>
                <a:latin typeface="Georgia"/>
                <a:cs typeface="Georgia"/>
              </a:rPr>
              <a:t>parents with their own</a:t>
            </a:r>
            <a:r>
              <a:rPr sz="3800" spc="-7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800" spc="-5">
                <a:solidFill>
                  <a:srgbClr val="5F5F5F"/>
                </a:solidFill>
                <a:latin typeface="Georgia"/>
                <a:cs typeface="Georgia"/>
              </a:rPr>
              <a:t>styles</a:t>
            </a:r>
            <a:endParaRPr lang="en-US" sz="38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sz="3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6B3189-BF1E-454D-8858-936D83A7B826}"/>
              </a:ext>
            </a:extLst>
          </p:cNvPr>
          <p:cNvSpPr/>
          <p:nvPr/>
        </p:nvSpPr>
        <p:spPr>
          <a:xfrm>
            <a:off x="1016000" y="5097047"/>
            <a:ext cx="116586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daa645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all paragraphs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lvl="0"/>
            <a:endParaRPr lang="en-US" sz="28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b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e7c0c8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bold text in general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lvl="0"/>
            <a:endParaRPr lang="en-US" sz="28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p b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c4fe46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bold text in paragraphs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43104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External</a:t>
            </a:r>
            <a:r>
              <a:rPr spc="-100" dirty="0"/>
              <a:t> </a:t>
            </a:r>
            <a:r>
              <a:rPr dirty="0"/>
              <a:t>Stylesheets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0667" y="2057400"/>
            <a:ext cx="10686733" cy="6032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28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C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reate a folder for 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 then create a new file in that folder called </a:t>
            </a:r>
            <a:r>
              <a:rPr lang="en-US" sz="2800" b="1" dirty="0">
                <a:solidFill>
                  <a:srgbClr val="5F5F5F"/>
                </a:solidFill>
                <a:latin typeface="Georgia"/>
                <a:cs typeface="Georgia"/>
              </a:rPr>
              <a:t>styles.css</a:t>
            </a: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Copy and paste the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inside 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&gt;&lt;/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800" spc="-93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into that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file</a:t>
            </a:r>
          </a:p>
          <a:p>
            <a:pPr marL="469900" marR="5080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89585" indent="-457200"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Remove</a:t>
            </a:r>
            <a:r>
              <a:rPr lang="en-US" sz="28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the styles from the 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&gt;&lt;/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 tag </a:t>
            </a: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Create a link to your new stylesheet on all of your webpages:</a:t>
            </a:r>
          </a:p>
          <a:p>
            <a:pPr marL="32385">
              <a:buSzPct val="74137"/>
              <a:tabLst>
                <a:tab pos="437515" algn="l"/>
                <a:tab pos="4381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css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/styles.css"</a:t>
            </a:r>
            <a:r>
              <a:rPr lang="en-US" sz="28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  <a:endParaRPr lang="en-US" sz="2800" dirty="0">
              <a:latin typeface="Times New Roman"/>
              <a:cs typeface="Times New Roman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Does everything still look the same?</a:t>
            </a: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600" y="406400"/>
            <a:ext cx="7162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</a:t>
            </a:r>
            <a:r>
              <a:rPr lang="en-US"/>
              <a:t>layout elements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99109" y="2590800"/>
            <a:ext cx="9546691" cy="4355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</a:pPr>
            <a:endParaRPr sz="305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1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header content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footer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w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raps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footer content</a:t>
            </a:r>
          </a:p>
          <a:p>
            <a:pPr marL="571500" indent="-558800"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lang="en-US"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indicates that everything inside is related to navigation</a:t>
            </a:r>
          </a:p>
          <a:p>
            <a:pPr marL="571500" indent="-558800"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7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is used to define content sections</a:t>
            </a:r>
          </a:p>
        </p:txBody>
      </p:sp>
    </p:spTree>
    <p:extLst>
      <p:ext uri="{BB962C8B-B14F-4D97-AF65-F5344CB8AC3E}">
        <p14:creationId xmlns:p14="http://schemas.microsoft.com/office/powerpoint/2010/main" val="3522614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79800" y="5880100"/>
            <a:ext cx="6026785" cy="1194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709420" algn="l"/>
                <a:tab pos="4170045" algn="l"/>
              </a:tabLst>
            </a:pPr>
            <a:r>
              <a:rPr lang="en-US" sz="7800" b="1">
                <a:solidFill>
                  <a:srgbClr val="FFFFFF"/>
                </a:solidFill>
                <a:latin typeface="Bebas Neue Bold"/>
                <a:cs typeface="Bebas Neue Bold"/>
              </a:rPr>
              <a:t>Version control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08600" y="2959100"/>
            <a:ext cx="2387600" cy="238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149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7074" y="457200"/>
            <a:ext cx="39497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Version control</a:t>
            </a:r>
            <a:endParaRPr sz="5000"/>
          </a:p>
        </p:txBody>
      </p:sp>
      <p:sp>
        <p:nvSpPr>
          <p:cNvPr id="4" name="object 4"/>
          <p:cNvSpPr/>
          <p:nvPr/>
        </p:nvSpPr>
        <p:spPr>
          <a:xfrm>
            <a:off x="46990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EE3BDB-557F-4EDE-B716-9B54BDA8BD80}"/>
              </a:ext>
            </a:extLst>
          </p:cNvPr>
          <p:cNvSpPr/>
          <p:nvPr/>
        </p:nvSpPr>
        <p:spPr>
          <a:xfrm>
            <a:off x="1625600" y="2438400"/>
            <a:ext cx="9372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In modern development, most websites are a team effort.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Version control systems (VCS) allow multiple people to work on the same file with less risk of overriding changes.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A8DB22-E741-4EF9-96F8-5BA7766F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0" y="6858000"/>
            <a:ext cx="1476375" cy="809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884683-798C-42C6-8425-88B6E0C75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550" y="6762745"/>
            <a:ext cx="1924050" cy="1000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100EFC-9CFD-474D-AB3E-7018C8B45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550" y="6515094"/>
            <a:ext cx="16002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811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7074" y="457200"/>
            <a:ext cx="39497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git</a:t>
            </a:r>
            <a:endParaRPr sz="5000"/>
          </a:p>
        </p:txBody>
      </p:sp>
      <p:sp>
        <p:nvSpPr>
          <p:cNvPr id="4" name="object 4"/>
          <p:cNvSpPr/>
          <p:nvPr/>
        </p:nvSpPr>
        <p:spPr>
          <a:xfrm>
            <a:off x="46990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EE3BDB-557F-4EDE-B716-9B54BDA8BD80}"/>
              </a:ext>
            </a:extLst>
          </p:cNvPr>
          <p:cNvSpPr/>
          <p:nvPr/>
        </p:nvSpPr>
        <p:spPr>
          <a:xfrm>
            <a:off x="3878267" y="2245635"/>
            <a:ext cx="75771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is a free, open-source version-control system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A8DB22-E741-4EF9-96F8-5BA7766F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903" y="2057400"/>
            <a:ext cx="2310093" cy="12668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B78681-8635-4EA1-9867-4D6123784D17}"/>
              </a:ext>
            </a:extLst>
          </p:cNvPr>
          <p:cNvSpPr/>
          <p:nvPr/>
        </p:nvSpPr>
        <p:spPr>
          <a:xfrm>
            <a:off x="1549400" y="4008844"/>
            <a:ext cx="104394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buSzPct val="74137"/>
              <a:tabLst>
                <a:tab pos="417195" algn="l"/>
                <a:tab pos="417830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Git is software that tracks any changes that you (or anyone else) make to a project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A project contains every file and subdirectory inside a folder</a:t>
            </a: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The “master copy” of the project is stored on a remote server</a:t>
            </a: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You can download a copy of the project from the server, create new versions of the project, and also have access to every version (of every file!) saved along the way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88696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7074" y="457200"/>
            <a:ext cx="39497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git</a:t>
            </a:r>
            <a:endParaRPr sz="5000" dirty="0"/>
          </a:p>
        </p:txBody>
      </p:sp>
      <p:sp>
        <p:nvSpPr>
          <p:cNvPr id="4" name="object 4"/>
          <p:cNvSpPr/>
          <p:nvPr/>
        </p:nvSpPr>
        <p:spPr>
          <a:xfrm>
            <a:off x="46990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40249-C14E-4D62-96D2-CF6AF296E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4038600"/>
            <a:ext cx="9567763" cy="5191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A35F8C-5E55-42B0-89C0-F511611309D2}"/>
              </a:ext>
            </a:extLst>
          </p:cNvPr>
          <p:cNvSpPr/>
          <p:nvPr/>
        </p:nvSpPr>
        <p:spPr>
          <a:xfrm>
            <a:off x="1625600" y="2188235"/>
            <a:ext cx="974407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When you upload changes to the remote server, you can add a friendly message indicating what you changed: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406111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7074" y="457200"/>
            <a:ext cx="39497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 err="1"/>
              <a:t>github</a:t>
            </a:r>
            <a:endParaRPr sz="5000" dirty="0"/>
          </a:p>
        </p:txBody>
      </p:sp>
      <p:sp>
        <p:nvSpPr>
          <p:cNvPr id="4" name="object 4"/>
          <p:cNvSpPr/>
          <p:nvPr/>
        </p:nvSpPr>
        <p:spPr>
          <a:xfrm>
            <a:off x="46990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35E24-E7D2-45BB-A532-FB15D040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0" y="3048000"/>
            <a:ext cx="3048000" cy="35006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B78681-8635-4EA1-9867-4D6123784D17}"/>
              </a:ext>
            </a:extLst>
          </p:cNvPr>
          <p:cNvSpPr/>
          <p:nvPr/>
        </p:nvSpPr>
        <p:spPr>
          <a:xfrm>
            <a:off x="1447800" y="2667000"/>
            <a:ext cx="6502400" cy="62478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GitHub.com is a free online hosting provider for code that is tracked using Git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lvl="0" indent="-5715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Code is stored publicly (unless you want to pay extra)</a:t>
            </a:r>
          </a:p>
          <a:p>
            <a:pPr marL="584200" marR="5080" lvl="0" indent="-5715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lvl="0" indent="-5715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Very popular storage place for open-source projects</a:t>
            </a:r>
          </a:p>
          <a:p>
            <a:pPr marL="584200" marR="5080" lvl="0" indent="-5715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lvl="0" indent="-5715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The website for this class is hosted by GitHub!</a:t>
            </a:r>
          </a:p>
        </p:txBody>
      </p:sp>
    </p:spTree>
    <p:extLst>
      <p:ext uri="{BB962C8B-B14F-4D97-AF65-F5344CB8AC3E}">
        <p14:creationId xmlns:p14="http://schemas.microsoft.com/office/powerpoint/2010/main" val="14911148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27400" y="5283200"/>
            <a:ext cx="6985000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4154804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BAC</a:t>
            </a:r>
            <a:r>
              <a:rPr sz="7800" b="1" spc="-55" dirty="0">
                <a:solidFill>
                  <a:srgbClr val="FFFFFF"/>
                </a:solidFill>
                <a:latin typeface="Bebas Neue Bold"/>
                <a:cs typeface="Bebas Neue Bold"/>
              </a:rPr>
              <a:t>K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GROUND	</a:t>
            </a: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images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07000" y="2844800"/>
            <a:ext cx="2590800" cy="214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50000" y="9336278"/>
            <a:ext cx="28003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4140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1900" y="406400"/>
            <a:ext cx="545401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COLOR</a:t>
            </a:r>
            <a:r>
              <a:rPr lang="en-US" dirty="0"/>
              <a:t> review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89000" y="2184400"/>
            <a:ext cx="9048750" cy="2508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gray;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white;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5" name="object 5"/>
          <p:cNvSpPr/>
          <p:nvPr/>
        </p:nvSpPr>
        <p:spPr>
          <a:xfrm>
            <a:off x="4623169" y="5105401"/>
            <a:ext cx="3758565" cy="1524000"/>
          </a:xfrm>
          <a:custGeom>
            <a:avLst/>
            <a:gdLst/>
            <a:ahLst/>
            <a:cxnLst/>
            <a:rect l="l" t="t" r="r" b="b"/>
            <a:pathLst>
              <a:path w="3758565" h="3758565">
                <a:moveTo>
                  <a:pt x="0" y="0"/>
                </a:moveTo>
                <a:lnTo>
                  <a:pt x="3758459" y="0"/>
                </a:lnTo>
                <a:lnTo>
                  <a:pt x="3758459" y="3758459"/>
                </a:lnTo>
                <a:lnTo>
                  <a:pt x="0" y="37584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r>
              <a:rPr lang="en-US" sz="3200" dirty="0">
                <a:solidFill>
                  <a:schemeClr val="bg1"/>
                </a:solidFill>
                <a:latin typeface="Georgia" panose="02040502050405020303" pitchFamily="18" charset="0"/>
              </a:rPr>
              <a:t>This is a paragraph with the background color set to gray.</a:t>
            </a:r>
            <a:endParaRPr sz="32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698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224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</a:t>
            </a:r>
            <a:r>
              <a:rPr spc="-85" dirty="0"/>
              <a:t> </a:t>
            </a:r>
            <a:r>
              <a:rPr dirty="0"/>
              <a:t>IMAGES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4300" y="2184400"/>
            <a:ext cx="9759315" cy="606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set background of an element as an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image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(instead of a color) with the property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</a:p>
          <a:p>
            <a:pPr marL="12700">
              <a:lnSpc>
                <a:spcPct val="100000"/>
              </a:lnSpc>
            </a:pPr>
            <a:endParaRPr sz="3100" dirty="0">
              <a:latin typeface="Lora"/>
              <a:cs typeface="Lora"/>
            </a:endParaRPr>
          </a:p>
          <a:p>
            <a:pPr marL="12700" marR="5080">
              <a:lnSpc>
                <a:spcPct val="123700"/>
              </a:lnSpc>
              <a:spcBef>
                <a:spcPts val="1395"/>
              </a:spcBef>
            </a:pP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</a:t>
            </a:r>
            <a:r>
              <a:rPr sz="3100" spc="-5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100" spc="-10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</a:t>
            </a:r>
            <a:r>
              <a:rPr sz="3100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Lora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Lora"/>
              </a:rPr>
              <a:t>("path")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where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Lora"/>
              </a:rPr>
              <a:t>path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the </a:t>
            </a:r>
            <a:r>
              <a:rPr lang="en-US" sz="3100" b="1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relative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or </a:t>
            </a:r>
            <a:r>
              <a:rPr lang="en-US" sz="3100" b="1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absolute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path to w</a:t>
            </a:r>
            <a:r>
              <a:rPr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here </a:t>
            </a:r>
            <a:r>
              <a:rPr sz="3100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image </a:t>
            </a:r>
            <a:r>
              <a:rPr sz="31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lives</a:t>
            </a:r>
            <a:r>
              <a:rPr lang="en-US" sz="31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like this:</a:t>
            </a:r>
          </a:p>
          <a:p>
            <a:pPr marL="12700" marR="5080">
              <a:lnSpc>
                <a:spcPct val="123700"/>
              </a:lnSpc>
              <a:spcBef>
                <a:spcPts val="1395"/>
              </a:spcBef>
            </a:pPr>
            <a:endParaRPr lang="en-US" sz="31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("images/kitten.jpg");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white;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1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7315200"/>
            <a:ext cx="5286873" cy="2130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95" y="7365733"/>
            <a:ext cx="5176078" cy="17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811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224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</a:t>
            </a:r>
            <a:r>
              <a:rPr spc="-85" dirty="0"/>
              <a:t> </a:t>
            </a:r>
            <a:r>
              <a:rPr dirty="0"/>
              <a:t>IMAGES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4300" y="2184400"/>
            <a:ext cx="9759315" cy="439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("images/kitten.jpg");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white;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amount of image that displays in the background is calculated based on image size and container size.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426" y="6705600"/>
            <a:ext cx="5408543" cy="20650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63317" y="6867862"/>
            <a:ext cx="5831509" cy="2090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Make sure to resize images so that the part you want visible is within the “view window” </a:t>
            </a:r>
          </a:p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Or…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3657600"/>
            <a:ext cx="5176078" cy="17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47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8500" y="406400"/>
            <a:ext cx="65385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POSITION</a:t>
            </a:r>
            <a:r>
              <a:rPr spc="-80" dirty="0"/>
              <a:t> </a:t>
            </a:r>
            <a:r>
              <a:rPr dirty="0"/>
              <a:t>EXAMPLES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0" y="2286000"/>
            <a:ext cx="4841718" cy="6477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16000" y="2548359"/>
            <a:ext cx="6172200" cy="3478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background-position: 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allows you to move a background image around within its container</a:t>
            </a: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endParaRPr lang="en-US" sz="28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By default, an image is positioned at the top left side of the container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13175" y="8915400"/>
            <a:ext cx="3334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F5F5F"/>
                </a:solidFill>
                <a:latin typeface="Georgia" panose="02040502050405020303" pitchFamily="18" charset="0"/>
              </a:rPr>
              <a:t>Image width:  600px by 800px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8452" y="6943641"/>
            <a:ext cx="7391400" cy="173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("octopus.jpg"); 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	background-position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: top left;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0664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400" y="406400"/>
            <a:ext cx="457708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HTML</a:t>
            </a:r>
            <a:r>
              <a:rPr spc="-100"/>
              <a:t> </a:t>
            </a:r>
            <a:r>
              <a:t>CONTENT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1155" y="2814790"/>
            <a:ext cx="8965045" cy="6029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8810" indent="-548005">
              <a:lnSpc>
                <a:spcPct val="100000"/>
              </a:lnSpc>
              <a:buFont typeface="Symbol"/>
              <a:buChar char=""/>
              <a:tabLst>
                <a:tab pos="638810" algn="l"/>
                <a:tab pos="639445" algn="l"/>
              </a:tabLst>
            </a:pPr>
            <a:r>
              <a:rPr sz="3300" b="1" spc="-15">
                <a:solidFill>
                  <a:srgbClr val="5F5F5F"/>
                </a:solidFill>
                <a:latin typeface="Georgia"/>
                <a:cs typeface="Georgia"/>
              </a:rPr>
              <a:t>Headings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create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</a:t>
            </a:r>
            <a:r>
              <a:rPr sz="3300" spc="-3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30">
                <a:solidFill>
                  <a:srgbClr val="5F5F5F"/>
                </a:solidFill>
                <a:latin typeface="Georgia"/>
                <a:cs typeface="Georgia"/>
              </a:rPr>
              <a:t>header/outline</a:t>
            </a:r>
            <a:endParaRPr sz="3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Consolas" panose="020B0609020204030204" pitchFamily="49" charset="0"/>
              <a:cs typeface="Times New Roman"/>
            </a:endParaRPr>
          </a:p>
          <a:p>
            <a:pPr marL="589280">
              <a:lnSpc>
                <a:spcPct val="100000"/>
              </a:lnSpc>
            </a:pP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r>
              <a:rPr sz="3300" spc="-5">
                <a:solidFill>
                  <a:srgbClr val="666666"/>
                </a:solidFill>
                <a:latin typeface="Lora"/>
                <a:cs typeface="Lora"/>
              </a:rPr>
              <a:t>...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h6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71500" indent="-541020">
              <a:lnSpc>
                <a:spcPct val="100000"/>
              </a:lnSpc>
              <a:spcBef>
                <a:spcPts val="3300"/>
              </a:spcBef>
              <a:buFont typeface="Symbol"/>
              <a:buChar char=""/>
              <a:tabLst>
                <a:tab pos="589280" algn="l"/>
                <a:tab pos="589915" algn="l"/>
              </a:tabLst>
            </a:pP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Paragraphs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lists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structure</a:t>
            </a:r>
            <a:r>
              <a:rPr sz="3300" spc="-2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text</a:t>
            </a:r>
            <a:endParaRPr sz="3300">
              <a:latin typeface="Georgia"/>
              <a:cs typeface="Georgia"/>
            </a:endParaRPr>
          </a:p>
          <a:p>
            <a:pPr marL="589280">
              <a:lnSpc>
                <a:spcPct val="100000"/>
              </a:lnSpc>
              <a:spcBef>
                <a:spcPts val="3300"/>
              </a:spcBef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89280">
              <a:lnSpc>
                <a:spcPct val="100000"/>
              </a:lnSpc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89280">
              <a:lnSpc>
                <a:spcPct val="100000"/>
              </a:lnSpc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00">
              <a:latin typeface="Times New Roman"/>
              <a:cs typeface="Times New Roman"/>
            </a:endParaRPr>
          </a:p>
          <a:p>
            <a:pPr marL="571500" marR="5080" indent="-558800">
              <a:lnSpc>
                <a:spcPct val="100000"/>
              </a:lnSpc>
              <a:buClr>
                <a:srgbClr val="5F5F5F"/>
              </a:buClr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Images</a:t>
            </a:r>
            <a:r>
              <a:rPr sz="3300" b="1" spc="-20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and</a:t>
            </a:r>
            <a:r>
              <a:rPr sz="3300" spc="-15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links</a:t>
            </a:r>
            <a:r>
              <a:rPr sz="3300" b="1" spc="-20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666666"/>
                </a:solidFill>
                <a:latin typeface="Georgia"/>
                <a:cs typeface="Georgia"/>
              </a:rPr>
              <a:t>both</a:t>
            </a:r>
            <a:r>
              <a:rPr sz="3300" spc="-2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require</a:t>
            </a:r>
            <a:r>
              <a:rPr sz="3300" spc="-105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attributes</a:t>
            </a:r>
            <a:r>
              <a:rPr sz="3300" b="1" spc="-15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666666"/>
                </a:solidFill>
                <a:latin typeface="Georgia"/>
                <a:cs typeface="Georgia"/>
              </a:rPr>
              <a:t>to 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work</a:t>
            </a:r>
            <a:endParaRPr sz="3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8500" y="406400"/>
            <a:ext cx="65385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POSITION</a:t>
            </a:r>
            <a:r>
              <a:rPr spc="-80" dirty="0"/>
              <a:t> </a:t>
            </a:r>
            <a:r>
              <a:rPr dirty="0"/>
              <a:t>EXAMPLES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473200" y="2667000"/>
            <a:ext cx="11074400" cy="5248090"/>
            <a:chOff x="1854200" y="2086160"/>
            <a:chExt cx="11074400" cy="5248090"/>
          </a:xfrm>
        </p:grpSpPr>
        <p:sp>
          <p:nvSpPr>
            <p:cNvPr id="9" name="Rectangle 8"/>
            <p:cNvSpPr/>
            <p:nvPr/>
          </p:nvSpPr>
          <p:spPr>
            <a:xfrm>
              <a:off x="6426200" y="3048000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top left;</a:t>
              </a:r>
            </a:p>
            <a:p>
              <a:pPr marL="12700" marR="508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23628" y="6262162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bottom right;</a:t>
              </a:r>
            </a:p>
            <a:p>
              <a:pPr marL="12700" marR="508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54200" y="2086160"/>
              <a:ext cx="37577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5F5F5F"/>
                  </a:solidFill>
                  <a:latin typeface="Georgia" panose="02040502050405020303" pitchFamily="18" charset="0"/>
                </a:rPr>
                <a:t>Container width:  600px by 200px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4200" y="2590800"/>
              <a:ext cx="4448175" cy="474345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423628" y="4655081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 lvl="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center </a:t>
              </a:r>
              <a:r>
                <a:rPr lang="en-US" sz="2400" dirty="0" err="1">
                  <a:solidFill>
                    <a:srgbClr val="0000FF"/>
                  </a:solidFill>
                  <a:latin typeface="Consolas"/>
                  <a:cs typeface="Consolas"/>
                </a:rPr>
                <a:t>center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;</a:t>
              </a:r>
            </a:p>
            <a:p>
              <a:pPr marL="12700" marR="5080" lvl="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0426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8800" y="446176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repeat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739900" y="2667000"/>
            <a:ext cx="9525000" cy="6486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5459">
              <a:lnSpc>
                <a:spcPct val="121000"/>
              </a:lnSpc>
            </a:pPr>
            <a:r>
              <a:rPr sz="3600" dirty="0">
                <a:solidFill>
                  <a:srgbClr val="FF0000"/>
                </a:solidFill>
                <a:latin typeface="Consolas"/>
                <a:cs typeface="Consolas"/>
              </a:rPr>
              <a:t>background-repeat:</a:t>
            </a:r>
            <a:r>
              <a:rPr sz="3600" b="1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6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defines if (and how) the background image will repeat</a:t>
            </a:r>
          </a:p>
          <a:p>
            <a:pPr marL="12700" marR="505459">
              <a:lnSpc>
                <a:spcPct val="121000"/>
              </a:lnSpc>
            </a:pPr>
            <a:endParaRPr lang="en-US" sz="3600" spc="-2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505459" indent="-571500">
              <a:lnSpc>
                <a:spcPct val="121000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background images are repeated until they fill the entire container</a:t>
            </a:r>
          </a:p>
          <a:p>
            <a:pPr marL="584200" marR="505459" indent="-571500">
              <a:lnSpc>
                <a:spcPct val="121000"/>
              </a:lnSpc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("codepen.gif");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background-repeat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repeat;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5766576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46176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repeat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30560" y="2362200"/>
            <a:ext cx="9156701" cy="6926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in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both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directions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repeat-x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horizontally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repeat-y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vertically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no-repeat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don't repeat, just show the 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once</a:t>
            </a:r>
          </a:p>
          <a:p>
            <a:pPr marL="12700" marR="505459">
              <a:lnSpc>
                <a:spcPct val="121000"/>
              </a:lnSpc>
            </a:pPr>
            <a:endParaRPr sz="3100" dirty="0"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461" y="2068195"/>
            <a:ext cx="2200275" cy="1381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124" y="3820996"/>
            <a:ext cx="220027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990" y="5607251"/>
            <a:ext cx="2143125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799" y="7489584"/>
            <a:ext cx="2133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75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attachment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77287"/>
            <a:ext cx="9690100" cy="6905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9685" lvl="0">
              <a:lnSpc>
                <a:spcPct val="121000"/>
              </a:lnSpc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background-attachment: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images u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sually scroll with the main view, but setting to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fixed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means the image stays in place when the user scrolls the page</a:t>
            </a:r>
          </a:p>
          <a:p>
            <a:pPr marL="12700" marR="19685" lvl="0">
              <a:lnSpc>
                <a:spcPct val="121000"/>
              </a:lnSpc>
              <a:spcBef>
                <a:spcPts val="1395"/>
              </a:spcBef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9685" lvl="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Difficult to describe, so check out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this demo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or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3"/>
              </a:rPr>
              <a:t>this demo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9685" lvl="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("pattern.png"); 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background-attachment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fixed;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4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1950964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Fallback </a:t>
            </a:r>
            <a:r>
              <a:rPr spc="-5" dirty="0"/>
              <a:t>BACKGROUND </a:t>
            </a:r>
            <a:r>
              <a:rPr lang="en-US" dirty="0"/>
              <a:t>color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147300" cy="48198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your background image is dark and your text is light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may want to specify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in </a:t>
            </a:r>
            <a:r>
              <a:rPr lang="en-US" sz="28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addition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to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so that content is visible while the image is loading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b="54491"/>
          <a:stretch/>
        </p:blipFill>
        <p:spPr>
          <a:xfrm>
            <a:off x="1397000" y="3200241"/>
            <a:ext cx="5562600" cy="14478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104864" y="6934200"/>
            <a:ext cx="10949856" cy="1801027"/>
            <a:chOff x="963321" y="7368209"/>
            <a:chExt cx="10949856" cy="180102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47904"/>
            <a:stretch/>
          </p:blipFill>
          <p:spPr>
            <a:xfrm>
              <a:off x="963321" y="7389395"/>
              <a:ext cx="4887656" cy="125199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2618" y="7368209"/>
              <a:ext cx="4887657" cy="1273184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701800" y="8799904"/>
              <a:ext cx="30408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pc="-35" dirty="0">
                  <a:solidFill>
                    <a:srgbClr val="5F5F5F"/>
                  </a:solidFill>
                  <a:latin typeface="Georgia" panose="02040502050405020303" pitchFamily="18" charset="0"/>
                </a:rPr>
                <a:t>So instead of a “blank” area…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502400" y="8799904"/>
              <a:ext cx="54107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pc="-35" dirty="0">
                  <a:solidFill>
                    <a:srgbClr val="5F5F5F"/>
                  </a:solidFill>
                  <a:latin typeface="Georgia" panose="02040502050405020303" pitchFamily="18" charset="0"/>
                  <a:cs typeface="Consolas"/>
                </a:rPr>
                <a:t>…the user can see content while the image downloads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22688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44600" y="2286000"/>
            <a:ext cx="9372600" cy="6473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can set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linear-gradient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which is a gradient that the browser draws for you: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linear-gradient(black, white); }</a:t>
            </a:r>
          </a:p>
          <a:p>
            <a:pPr marL="12700" marR="5080" lvl="0">
              <a:spcBef>
                <a:spcPts val="1395"/>
              </a:spcBef>
            </a:pPr>
            <a:endParaRPr lang="en-US" sz="1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  <a:p>
            <a:pPr marL="12700" marR="5080" lvl="0">
              <a:spcBef>
                <a:spcPts val="1395"/>
              </a:spcBef>
            </a:pPr>
            <a:endParaRPr lang="en-US" sz="1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As many colors as you want can be blended, separated by commas: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1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1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linear-gradient(#ea992e, red, #9e5308);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2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854" y="3297908"/>
            <a:ext cx="1745560" cy="1725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471" y="6659205"/>
            <a:ext cx="191223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576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01700" y="2273192"/>
            <a:ext cx="11201400" cy="6847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By default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linear-gradient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draws from top to bottom, but you can set the gradient to draw at an angle instead by starting with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to</a:t>
            </a: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linear-gradient(to bottom right, black, white); }</a:t>
            </a: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1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1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: linear-gradient(to right, red, #f06d06, yellow, green);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975" y="4647544"/>
            <a:ext cx="2228850" cy="2114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846" y="8020878"/>
            <a:ext cx="9971108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948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0767"/>
          <a:stretch/>
        </p:blipFill>
        <p:spPr>
          <a:xfrm>
            <a:off x="7112000" y="3406911"/>
            <a:ext cx="5261520" cy="22619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000" t="13137"/>
          <a:stretch/>
        </p:blipFill>
        <p:spPr>
          <a:xfrm>
            <a:off x="7178700" y="5928553"/>
            <a:ext cx="5343500" cy="196480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01700" y="2273192"/>
            <a:ext cx="10325100" cy="1530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Background gradients can use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rgba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colors, meaning you can create a gradient that fades to transparent:</a:t>
            </a: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1700" y="4015373"/>
            <a:ext cx="7353300" cy="4134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("flowers.png");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} </a:t>
            </a:r>
          </a:p>
          <a:p>
            <a:pPr marL="12700" marR="660400">
              <a:spcBef>
                <a:spcPts val="1395"/>
              </a:spcBef>
            </a:pPr>
            <a:endParaRPr lang="en-US" sz="105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endParaRPr lang="en-US" sz="105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: linear-gradient(to right,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(255,255,255,0),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(255,255,255,1));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1923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size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9232900" cy="1911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background-size: </a:t>
            </a:r>
            <a:r>
              <a:rPr lang="en-US" sz="31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specifies h</a:t>
            </a:r>
            <a:r>
              <a:rPr sz="31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ow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much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of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container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that the image covers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4114800"/>
            <a:ext cx="5886450" cy="39052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44600" y="3721178"/>
            <a:ext cx="6502400" cy="44492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260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cover</a:t>
            </a:r>
            <a:r>
              <a:rPr lang="en-US" sz="2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always cover the entire container (even if that means cropping an edge, or stretching the image)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2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contain</a:t>
            </a:r>
            <a:r>
              <a:rPr lang="en-US" sz="2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always show the whole image (even if that means there is space on the sides or bottom)</a:t>
            </a:r>
            <a:endParaRPr lang="en-US" sz="26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0096427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6398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ensure that a background image fully displays, you can set 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(and/or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) attribute on the element using CSS: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("images/hero.png");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600px;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670785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</a:t>
            </a:r>
            <a:r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89594" y="4379518"/>
            <a:ext cx="8669655" cy="3554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340">
              <a:lnSpc>
                <a:spcPct val="100000"/>
              </a:lnSpc>
              <a:buSzPct val="75000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Does </a:t>
            </a: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not have a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closing</a:t>
            </a:r>
            <a:r>
              <a:rPr sz="3200" spc="-5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r>
              <a:rPr lang="en-US" sz="3200" spc="-5">
                <a:solidFill>
                  <a:srgbClr val="5F5F5F"/>
                </a:solidFill>
                <a:latin typeface="Georgia"/>
                <a:cs typeface="Georgia"/>
              </a:rPr>
              <a:t> (“self-closing”)</a:t>
            </a:r>
            <a:endParaRPr sz="3200">
              <a:latin typeface="Georgia"/>
              <a:cs typeface="Georgia"/>
            </a:endParaRPr>
          </a:p>
          <a:p>
            <a:pPr marL="447040" indent="-434340">
              <a:lnSpc>
                <a:spcPct val="100000"/>
              </a:lnSpc>
              <a:spcBef>
                <a:spcPts val="3300"/>
              </a:spcBef>
              <a:buSzPct val="75000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Two required</a:t>
            </a:r>
            <a:r>
              <a:rPr sz="3200" spc="-13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attributes</a:t>
            </a:r>
            <a:r>
              <a:rPr sz="3200" spc="-15">
                <a:solidFill>
                  <a:srgbClr val="5F5F5F"/>
                </a:solidFill>
                <a:latin typeface="Georgia"/>
                <a:cs typeface="Georgia"/>
              </a:rPr>
              <a:t>:</a:t>
            </a:r>
            <a:endParaRPr sz="3200">
              <a:latin typeface="Georgia"/>
              <a:cs typeface="Georgia"/>
            </a:endParaRPr>
          </a:p>
          <a:p>
            <a:pPr marL="891540" lvl="1" indent="-434340">
              <a:lnSpc>
                <a:spcPct val="150000"/>
              </a:lnSpc>
              <a:spcBef>
                <a:spcPts val="3300"/>
              </a:spcBef>
              <a:buSzPct val="75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sz="3200" b="1" spc="-5">
                <a:solidFill>
                  <a:srgbClr val="5F5F5F"/>
                </a:solidFill>
                <a:latin typeface="Georgia"/>
                <a:cs typeface="Georgia"/>
              </a:rPr>
              <a:t>src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is where the </a:t>
            </a:r>
            <a:r>
              <a:rPr sz="3200" spc="25">
                <a:solidFill>
                  <a:srgbClr val="5F5F5F"/>
                </a:solidFill>
                <a:latin typeface="Georgia"/>
                <a:cs typeface="Georgia"/>
              </a:rPr>
              <a:t>file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lives (local </a:t>
            </a: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3200" spc="-3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external)</a:t>
            </a:r>
            <a:endParaRPr sz="3850">
              <a:latin typeface="Times New Roman"/>
              <a:cs typeface="Times New Roman"/>
            </a:endParaRPr>
          </a:p>
          <a:p>
            <a:pPr marL="891540" marR="407670" lvl="1" indent="-434340">
              <a:buSzPct val="75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sz="3200" b="1" spc="-5">
                <a:solidFill>
                  <a:srgbClr val="5F5F5F"/>
                </a:solidFill>
                <a:latin typeface="Georgia"/>
                <a:cs typeface="Georgia"/>
              </a:rPr>
              <a:t>alt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description of the image </a:t>
            </a:r>
            <a:r>
              <a:rPr sz="3200" spc="-20">
                <a:solidFill>
                  <a:srgbClr val="5F5F5F"/>
                </a:solidFill>
                <a:latin typeface="Georgia"/>
                <a:cs typeface="Georgia"/>
              </a:rPr>
              <a:t>(used </a:t>
            </a: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for 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screen </a:t>
            </a: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readers, search </a:t>
            </a:r>
            <a:r>
              <a:rPr sz="3200" spc="5">
                <a:solidFill>
                  <a:srgbClr val="5F5F5F"/>
                </a:solidFill>
                <a:latin typeface="Georgia"/>
                <a:cs typeface="Georgia"/>
              </a:rPr>
              <a:t>engines,</a:t>
            </a:r>
            <a:r>
              <a:rPr sz="3200" spc="-3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etc</a:t>
            </a:r>
            <a:r>
              <a:rPr lang="en-US" sz="3200" spc="-5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1800" y="2756706"/>
            <a:ext cx="1050480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>
                <a:solidFill>
                  <a:srgbClr val="7F007F"/>
                </a:solidFill>
                <a:latin typeface="Consolas"/>
                <a:cs typeface="Consolas"/>
              </a:rPr>
              <a:t>img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="kitten.jpg"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alt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000">
                <a:solidFill>
                  <a:srgbClr val="0000FF"/>
                </a:solidFill>
                <a:latin typeface="Consolas"/>
                <a:cs typeface="Consolas"/>
              </a:rPr>
              <a:t>Cute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 kitten"</a:t>
            </a:r>
            <a:r>
              <a:rPr sz="3000" spc="-7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68139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can be set on (most) elements to change how much room they take up on the page.</a:t>
            </a: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We’ll discuss later why elements like 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5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</a:t>
            </a:r>
            <a:r>
              <a:rPr lang="en-US" sz="2800" spc="-102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5" dirty="0" err="1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don’t change when you set their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 err="1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lang="en-US" sz="2800" dirty="0">
                <a:solidFill>
                  <a:srgbClr val="0000F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of this property must be a positive number.</a:t>
            </a: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Units are either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em</a:t>
            </a: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Or you can specify a percentage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6em; }</a:t>
            </a:r>
          </a:p>
        </p:txBody>
      </p:sp>
    </p:spTree>
    <p:extLst>
      <p:ext uri="{BB962C8B-B14F-4D97-AF65-F5344CB8AC3E}">
        <p14:creationId xmlns:p14="http://schemas.microsoft.com/office/powerpoint/2010/main" val="24327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 %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092200" y="2286000"/>
            <a:ext cx="10896600" cy="6140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Percentage is based on the element’s </a:t>
            </a:r>
            <a:r>
              <a:rPr lang="en-US" sz="28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parent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’s width or height</a:t>
            </a:r>
          </a:p>
          <a:p>
            <a:pPr marL="12700" marR="660400">
              <a:spcBef>
                <a:spcPts val="1395"/>
              </a:spcBef>
            </a:pPr>
            <a:endParaRPr lang="en-US" sz="16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	section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50%; }</a:t>
            </a:r>
          </a:p>
          <a:p>
            <a:pPr marL="469900" marR="660400" indent="-457200"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that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were inside a 480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 container, it would end up being 240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wide.</a:t>
            </a: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5791200"/>
            <a:ext cx="116490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64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Max-Height and max-width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0604500" cy="4889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ensure an element is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never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larger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than a certain value, use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max-height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Typically used to make sure content (particularly text) doesn’t spread too far out on large monitors</a:t>
            </a: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0" y="5164918"/>
            <a:ext cx="7696200" cy="405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747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8"/>
          <a:stretch/>
        </p:blipFill>
        <p:spPr>
          <a:xfrm>
            <a:off x="5969000" y="5045205"/>
            <a:ext cx="6858000" cy="394645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Min-Height and min-width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092200" y="2209800"/>
            <a:ext cx="11017250" cy="6555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Specify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if you want to ensure an element is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never smaller 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than a certain value.</a:t>
            </a: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This is especially helpful if your size is “dynamic” (based on percentage) and will vary depending on device 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50%;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min-width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350px;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706323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Min-maxing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1017250" cy="54210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fix an element to a specific size regardless of display size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is wider than the display – scroll bars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is smaller than the display – content may wrap even if there is room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allow elements to change when the display size changes, but still allow some control over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04031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5" dirty="0"/>
              <a:t>Min-maxing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1017250" cy="6904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can choose to set only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and/or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only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 min-width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/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and only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/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max-height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– or any or all of them, depending on your design.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For example, this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will expand up to 500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wide, and then get no bigger.  If you shrink your browser, it will shrink until its 100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wide, and then get no smaller.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min-width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100px;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500px;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29925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Not all heroes wear capes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2649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 common use of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is to create a “hero” image with text overlaying it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787" y="4419600"/>
            <a:ext cx="105632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434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AA899955-A131-474C-8172-F41979444D5A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83177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BB15BD7F-3A2A-4A81-9C10-D8A59C42F847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234655" y="2418842"/>
            <a:ext cx="10484485" cy="4970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60985">
              <a:lnSpc>
                <a:spcPct val="100000"/>
              </a:lnSpc>
              <a:tabLst>
                <a:tab pos="681355" algn="l"/>
                <a:tab pos="6819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Add a “hero image” to your site.</a:t>
            </a: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260985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Play around with a bunch of the background properties we learned to make your hero look pretty</a:t>
            </a: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Try setting a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height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. What happens when you resize your browser window? Change to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– what changes?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260985">
              <a:lnSpc>
                <a:spcPct val="100000"/>
              </a:lnSpc>
              <a:tabLst>
                <a:tab pos="681355" algn="l"/>
                <a:tab pos="6819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0865" marR="260985" indent="-558165">
              <a:lnSpc>
                <a:spcPct val="100000"/>
              </a:lnSpc>
              <a:buFont typeface="Symbol"/>
              <a:buChar char=""/>
              <a:tabLst>
                <a:tab pos="681355" algn="l"/>
                <a:tab pos="681990" algn="l"/>
              </a:tabLst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0500" y="399415"/>
            <a:ext cx="36703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Make a hero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3564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7243" y="2291016"/>
            <a:ext cx="7860030" cy="629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Practice!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Symbol"/>
              <a:buChar char=""/>
            </a:pPr>
            <a:endParaRPr sz="5800" dirty="0">
              <a:latin typeface="Times New Roman"/>
              <a:cs typeface="Times New Roman"/>
            </a:endParaRPr>
          </a:p>
          <a:p>
            <a:pPr marL="622300" marR="381635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Optional: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read chapters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10-12</a:t>
            </a:r>
            <a:r>
              <a:rPr sz="36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chapter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16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HTML and CSS: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Design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Build</a:t>
            </a:r>
            <a:r>
              <a:rPr sz="36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22300" marR="381635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sz="3600" dirty="0">
              <a:latin typeface="Georgia"/>
              <a:cs typeface="Georgia"/>
            </a:endParaRPr>
          </a:p>
          <a:p>
            <a:pPr marL="622300" marR="5080" indent="-609600">
              <a:lnSpc>
                <a:spcPct val="100800"/>
              </a:lnSpc>
              <a:spcBef>
                <a:spcPts val="2965"/>
              </a:spcBef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Check out the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CSS Zen Garden for  inspiration on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how simply</a:t>
            </a:r>
            <a:r>
              <a:rPr sz="36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changing  CSS can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change the entire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look and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feel 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</a:t>
            </a:r>
            <a:r>
              <a:rPr sz="36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page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“HOMEWORK”</a:t>
            </a:r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9550400" y="2971800"/>
            <a:ext cx="2075943" cy="2615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" y="381000"/>
            <a:ext cx="13002768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</a:t>
            </a:r>
            <a:r>
              <a:t>Lin</a:t>
            </a:r>
            <a:r>
              <a:rPr spc="-25"/>
              <a:t>k</a:t>
            </a:r>
            <a: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90141" y="3991584"/>
            <a:ext cx="8533765" cy="3481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340">
              <a:lnSpc>
                <a:spcPct val="100000"/>
              </a:lnSpc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Creates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 link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to other pages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3600" spc="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sz="3600" dirty="0">
              <a:latin typeface="Georgia"/>
              <a:cs typeface="Georgia"/>
            </a:endParaRPr>
          </a:p>
          <a:p>
            <a:pPr marL="447040" marR="224154" indent="-434340">
              <a:lnSpc>
                <a:spcPct val="128400"/>
              </a:lnSpc>
              <a:spcBef>
                <a:spcPts val="1940"/>
              </a:spcBef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a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ttribute says where the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link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should</a:t>
            </a:r>
            <a:r>
              <a:rPr sz="36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go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F5F5F"/>
              </a:buClr>
              <a:buFont typeface="Lora"/>
              <a:buChar char="•"/>
            </a:pPr>
            <a:endParaRPr sz="4700" dirty="0">
              <a:latin typeface="Times New Roman"/>
              <a:cs typeface="Times New Roman"/>
            </a:endParaRPr>
          </a:p>
          <a:p>
            <a:pPr marL="447040" indent="-434340">
              <a:lnSpc>
                <a:spcPct val="100000"/>
              </a:lnSpc>
              <a:spcBef>
                <a:spcPts val="5"/>
              </a:spcBef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Anything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inside </a:t>
            </a:r>
            <a:r>
              <a:rPr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600" spc="-5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600" spc="-102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tags is clickable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1920" y="2667000"/>
            <a:ext cx="799020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000" spc="-8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="http://google.com"&gt;</a:t>
            </a:r>
            <a:r>
              <a:rPr sz="3000">
                <a:latin typeface="Consolas"/>
                <a:cs typeface="Consolas"/>
              </a:rPr>
              <a:t>Google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&lt;/a&gt;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23260</TotalTime>
  <Words>3283</Words>
  <Application>Microsoft Macintosh PowerPoint</Application>
  <PresentationFormat>Custom</PresentationFormat>
  <Paragraphs>693</Paragraphs>
  <Slides>89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0" baseType="lpstr">
      <vt:lpstr>Arial</vt:lpstr>
      <vt:lpstr>Bebas Neue Bold</vt:lpstr>
      <vt:lpstr>Calibri</vt:lpstr>
      <vt:lpstr>Consolas</vt:lpstr>
      <vt:lpstr>Courier New</vt:lpstr>
      <vt:lpstr>Georgia</vt:lpstr>
      <vt:lpstr>Helvetica</vt:lpstr>
      <vt:lpstr>Lora</vt:lpstr>
      <vt:lpstr>Symbol</vt:lpstr>
      <vt:lpstr>Times New Roman</vt:lpstr>
      <vt:lpstr>Office Theme</vt:lpstr>
      <vt:lpstr>PowerPoint Presentation</vt:lpstr>
      <vt:lpstr>SESSION OVERVIEW</vt:lpstr>
      <vt:lpstr>PowerPoint Presentation</vt:lpstr>
      <vt:lpstr>REVIEW: WEBPAGE COMPONENTS</vt:lpstr>
      <vt:lpstr>REVIEW: HTML DOCUMENTS</vt:lpstr>
      <vt:lpstr>REVIEW: layout elements</vt:lpstr>
      <vt:lpstr>REVIEW: HTML CONTENT</vt:lpstr>
      <vt:lpstr>Review: IMAGES</vt:lpstr>
      <vt:lpstr>Review: Links</vt:lpstr>
      <vt:lpstr>Review: Dev tools</vt:lpstr>
      <vt:lpstr>QUESTIONS?</vt:lpstr>
      <vt:lpstr>PowerPoint Presentation</vt:lpstr>
      <vt:lpstr>html + CSS = WEBPAGE</vt:lpstr>
      <vt:lpstr>CASCADING STYLE SHEETS</vt:lpstr>
      <vt:lpstr>CSS: FAIR WARNING</vt:lpstr>
      <vt:lpstr>WHY USE CSS?</vt:lpstr>
      <vt:lpstr>Css goes where?</vt:lpstr>
      <vt:lpstr>ANATOMY OF A CSS RULE</vt:lpstr>
      <vt:lpstr>ANATOMY OF A CSS RULE</vt:lpstr>
      <vt:lpstr>EXAMPLE CSS RULE</vt:lpstr>
      <vt:lpstr>EXAMPLE CSS RULE</vt:lpstr>
      <vt:lpstr>{ } Common font Properties</vt:lpstr>
      <vt:lpstr>{ } Quick aside about units</vt:lpstr>
      <vt:lpstr>{ } Quick aside about units</vt:lpstr>
      <vt:lpstr>{ } ah-em</vt:lpstr>
      <vt:lpstr>{ } That wasn’t quick</vt:lpstr>
      <vt:lpstr>{ } Common font Properties</vt:lpstr>
      <vt:lpstr>{ } font transform</vt:lpstr>
      <vt:lpstr>{ } Colors</vt:lpstr>
      <vt:lpstr>{ } Color examples</vt:lpstr>
      <vt:lpstr>{ } four link states</vt:lpstr>
      <vt:lpstr>{ } four link states</vt:lpstr>
      <vt:lpstr>{ } Text-align</vt:lpstr>
      <vt:lpstr>{ } Multiple selectors &amp; Properties</vt:lpstr>
      <vt:lpstr>{ } CSS COMMENTS</vt:lpstr>
      <vt:lpstr>PowerPoint Presentation</vt:lpstr>
      <vt:lpstr>Practice</vt:lpstr>
      <vt:lpstr>FILE ORGANIZATION</vt:lpstr>
      <vt:lpstr>FILE ORGANIZATION</vt:lpstr>
      <vt:lpstr>FILE ORGANIZATION</vt:lpstr>
      <vt:lpstr>FILE Naming RULES</vt:lpstr>
      <vt:lpstr>Code organization</vt:lpstr>
      <vt:lpstr>Code indentation</vt:lpstr>
      <vt:lpstr>Code indentation</vt:lpstr>
      <vt:lpstr>css indentation</vt:lpstr>
      <vt:lpstr>PRACTICE TIME! </vt:lpstr>
      <vt:lpstr>assignment</vt:lpstr>
      <vt:lpstr>PowerPoint Presentation</vt:lpstr>
      <vt:lpstr>{} CSS in multiple places</vt:lpstr>
      <vt:lpstr>{} CSS in multiple places</vt:lpstr>
      <vt:lpstr>{} CSS IN MULTIPLE PLACES</vt:lpstr>
      <vt:lpstr>{} Linking to external stylesheet</vt:lpstr>
      <vt:lpstr>{} The “CASCADING” Part</vt:lpstr>
      <vt:lpstr>{} far to near</vt:lpstr>
      <vt:lpstr>{} far to near</vt:lpstr>
      <vt:lpstr>{} Top to bottom</vt:lpstr>
      <vt:lpstr>{} Children are specific</vt:lpstr>
      <vt:lpstr>PowerPoint Presentation</vt:lpstr>
      <vt:lpstr>{ } External Stylesheets</vt:lpstr>
      <vt:lpstr>PowerPoint Presentation</vt:lpstr>
      <vt:lpstr>Version control</vt:lpstr>
      <vt:lpstr>git</vt:lpstr>
      <vt:lpstr>git</vt:lpstr>
      <vt:lpstr>github</vt:lpstr>
      <vt:lpstr>PowerPoint Presentation</vt:lpstr>
      <vt:lpstr>BACKGROUND COLOR review</vt:lpstr>
      <vt:lpstr>BACKGROUND IMAGES</vt:lpstr>
      <vt:lpstr>BACKGROUND IMAGES</vt:lpstr>
      <vt:lpstr>BACKGROUND POSITION EXAMPLES</vt:lpstr>
      <vt:lpstr>BACKGROUND POSITION EXAMPLES</vt:lpstr>
      <vt:lpstr>BACKGROUND repeat</vt:lpstr>
      <vt:lpstr>BACKGROUND repeat</vt:lpstr>
      <vt:lpstr>BACKGROUND attachment</vt:lpstr>
      <vt:lpstr>Fallback BACKGROUND color</vt:lpstr>
      <vt:lpstr>Background gradients</vt:lpstr>
      <vt:lpstr>Background gradients</vt:lpstr>
      <vt:lpstr>Background gradients</vt:lpstr>
      <vt:lpstr>BACKGROUND size</vt:lpstr>
      <vt:lpstr>Height and width</vt:lpstr>
      <vt:lpstr>Height and width</vt:lpstr>
      <vt:lpstr>Height and width %</vt:lpstr>
      <vt:lpstr>Max-Height and max-width</vt:lpstr>
      <vt:lpstr>Min-Height and min-width</vt:lpstr>
      <vt:lpstr>Min-maxing</vt:lpstr>
      <vt:lpstr>Min-maxing</vt:lpstr>
      <vt:lpstr>Not all heroes wear capes</vt:lpstr>
      <vt:lpstr>PowerPoint Presentation</vt:lpstr>
      <vt:lpstr>Make a hero</vt:lpstr>
      <vt:lpstr>“HOMEWORK”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 Slides</dc:title>
  <cp:lastModifiedBy>Microsoft Office User</cp:lastModifiedBy>
  <cp:revision>267</cp:revision>
  <cp:lastPrinted>2018-01-18T23:39:39Z</cp:lastPrinted>
  <dcterms:created xsi:type="dcterms:W3CDTF">2017-02-09T09:48:09Z</dcterms:created>
  <dcterms:modified xsi:type="dcterms:W3CDTF">2018-01-18T23:44:39Z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2017-01-20T00:00:00Z</vt:filetime>
  </property>
  <property fmtid="{D5CDD505-2E9C-101B-9397-08002B2CF9AE}" pid="3" name="Creator">
    <vt:lpwstr>Keynote</vt:lpwstr>
  </property>
  <property fmtid="{D5CDD505-2E9C-101B-9397-08002B2CF9AE}" pid="4" name="LastSaved">
    <vt:filetime>2017-02-09T00:00:00Z</vt:filetime>
  </property>
</Properties>
</file>